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9" r:id="rId3"/>
    <p:sldMasterId id="2147483671" r:id="rId4"/>
    <p:sldMasterId id="2147483677" r:id="rId5"/>
  </p:sldMasterIdLst>
  <p:notesMasterIdLst>
    <p:notesMasterId r:id="rId21"/>
  </p:notesMasterIdLst>
  <p:handoutMasterIdLst>
    <p:handoutMasterId r:id="rId22"/>
  </p:handoutMasterIdLst>
  <p:sldIdLst>
    <p:sldId id="263" r:id="rId6"/>
    <p:sldId id="421" r:id="rId7"/>
    <p:sldId id="386" r:id="rId8"/>
    <p:sldId id="433" r:id="rId9"/>
    <p:sldId id="391" r:id="rId10"/>
    <p:sldId id="501" r:id="rId11"/>
    <p:sldId id="372" r:id="rId12"/>
    <p:sldId id="538" r:id="rId13"/>
    <p:sldId id="521" r:id="rId14"/>
    <p:sldId id="537" r:id="rId15"/>
    <p:sldId id="499" r:id="rId16"/>
    <p:sldId id="524" r:id="rId17"/>
    <p:sldId id="258" r:id="rId18"/>
    <p:sldId id="522" r:id="rId19"/>
    <p:sldId id="262" r:id="rId2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lesta Pilgrim" initials="NP" lastIdx="1" clrIdx="0">
    <p:extLst>
      <p:ext uri="{19B8F6BF-5375-455C-9EA6-DF929625EA0E}">
        <p15:presenceInfo xmlns:p15="http://schemas.microsoft.com/office/powerpoint/2012/main" userId="Nanlesta Pilgrim" providerId="None"/>
      </p:ext>
    </p:extLst>
  </p:cmAuthor>
  <p:cmAuthor id="2" name="Sanyukta Mathur" initials="SM" lastIdx="1" clrIdx="1">
    <p:extLst>
      <p:ext uri="{19B8F6BF-5375-455C-9EA6-DF929625EA0E}">
        <p15:presenceInfo xmlns:p15="http://schemas.microsoft.com/office/powerpoint/2012/main" userId="S::smathur@popcouncil.org::94f543ed-2f36-47fa-aa05-e49fb6964863" providerId="AD"/>
      </p:ext>
    </p:extLst>
  </p:cmAuthor>
  <p:cmAuthor id="3" name="Ellen Weiss" initials="EW" lastIdx="4" clrIdx="2">
    <p:extLst>
      <p:ext uri="{19B8F6BF-5375-455C-9EA6-DF929625EA0E}">
        <p15:presenceInfo xmlns:p15="http://schemas.microsoft.com/office/powerpoint/2012/main" userId="S::eweiss@popcouncil.org::ee9e47d8-4fdc-476d-b741-fa3da73a86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04A"/>
    <a:srgbClr val="005581"/>
    <a:srgbClr val="003A5D"/>
    <a:srgbClr val="00A8E1"/>
    <a:srgbClr val="9AD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127" autoAdjust="0"/>
  </p:normalViewPr>
  <p:slideViewPr>
    <p:cSldViewPr>
      <p:cViewPr varScale="1">
        <p:scale>
          <a:sx n="81" d="100"/>
          <a:sy n="81" d="100"/>
        </p:scale>
        <p:origin x="60" y="294"/>
      </p:cViewPr>
      <p:guideLst>
        <p:guide orient="horz" pos="2160"/>
        <p:guide pos="3840"/>
      </p:guideLst>
    </p:cSldViewPr>
  </p:slideViewPr>
  <p:outlineViewPr>
    <p:cViewPr>
      <p:scale>
        <a:sx n="33" d="100"/>
        <a:sy n="33" d="100"/>
      </p:scale>
      <p:origin x="0" y="-408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2" d="100"/>
          <a:sy n="52" d="100"/>
        </p:scale>
        <p:origin x="2650" y="-25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C913F2-26E1-475A-AED6-AA2BDB89E6DE}"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0B852E8-D2CB-4418-8C28-35998D02B270}">
      <dgm:prSet phldrT="[Text]" custT="1"/>
      <dgm:spPr/>
      <dgm:t>
        <a:bodyPr/>
        <a:lstStyle/>
        <a:p>
          <a:r>
            <a:rPr lang="en-US" sz="1800" dirty="0"/>
            <a:t>AGYW</a:t>
          </a:r>
        </a:p>
      </dgm:t>
    </dgm:pt>
    <dgm:pt modelId="{7A685BC0-5324-4F76-9BBD-19A84D2C791C}" type="parTrans" cxnId="{9328D447-EBB5-4867-A67A-E00DD99D044E}">
      <dgm:prSet/>
      <dgm:spPr/>
      <dgm:t>
        <a:bodyPr/>
        <a:lstStyle/>
        <a:p>
          <a:endParaRPr lang="en-US"/>
        </a:p>
      </dgm:t>
    </dgm:pt>
    <dgm:pt modelId="{A1FDC0BE-3BFD-4A4F-9F61-6F5B5D600D85}" type="sibTrans" cxnId="{9328D447-EBB5-4867-A67A-E00DD99D044E}">
      <dgm:prSet/>
      <dgm:spPr/>
      <dgm:t>
        <a:bodyPr/>
        <a:lstStyle/>
        <a:p>
          <a:endParaRPr lang="en-US"/>
        </a:p>
      </dgm:t>
    </dgm:pt>
    <dgm:pt modelId="{E3040668-0292-4CE9-B352-E8E161C4EDE2}">
      <dgm:prSet phldrT="[Text]" custT="1"/>
      <dgm:spPr>
        <a:solidFill>
          <a:schemeClr val="bg1"/>
        </a:solidFill>
        <a:ln>
          <a:solidFill>
            <a:schemeClr val="accent5"/>
          </a:solidFill>
        </a:ln>
      </dgm:spPr>
      <dgm:t>
        <a:bodyPr/>
        <a:lstStyle/>
        <a:p>
          <a:r>
            <a:rPr lang="en-US" sz="1800" dirty="0">
              <a:solidFill>
                <a:schemeClr val="tx1"/>
              </a:solidFill>
              <a:latin typeface="Franklin Gothic Book" panose="020B0503020102020204" pitchFamily="34" charset="0"/>
            </a:rPr>
            <a:t>24 in-depth interviews (IDIs)</a:t>
          </a:r>
          <a:endParaRPr lang="en-US" sz="1800" dirty="0">
            <a:solidFill>
              <a:schemeClr val="tx1"/>
            </a:solidFill>
          </a:endParaRPr>
        </a:p>
      </dgm:t>
    </dgm:pt>
    <dgm:pt modelId="{F3827D75-E130-4C83-927D-484EE1D275F7}" type="parTrans" cxnId="{CD19CC7D-3121-4EBE-9F7B-5695773D18F1}">
      <dgm:prSet/>
      <dgm:spPr/>
      <dgm:t>
        <a:bodyPr/>
        <a:lstStyle/>
        <a:p>
          <a:endParaRPr lang="en-US"/>
        </a:p>
      </dgm:t>
    </dgm:pt>
    <dgm:pt modelId="{79F4E083-57FE-4DC6-8E9E-9F155B6CF9DE}" type="sibTrans" cxnId="{CD19CC7D-3121-4EBE-9F7B-5695773D18F1}">
      <dgm:prSet/>
      <dgm:spPr/>
      <dgm:t>
        <a:bodyPr/>
        <a:lstStyle/>
        <a:p>
          <a:endParaRPr lang="en-US"/>
        </a:p>
      </dgm:t>
    </dgm:pt>
    <dgm:pt modelId="{32F364C3-734A-404C-BC0B-8C5DDCBCD129}">
      <dgm:prSet phldrT="[Text]" custT="1"/>
      <dgm:spPr/>
      <dgm:t>
        <a:bodyPr/>
        <a:lstStyle/>
        <a:p>
          <a:r>
            <a:rPr lang="en-US" sz="1800" dirty="0"/>
            <a:t>Male partners</a:t>
          </a:r>
        </a:p>
      </dgm:t>
    </dgm:pt>
    <dgm:pt modelId="{AB8CC8DD-C7A5-4259-BF18-68DFC1805128}" type="parTrans" cxnId="{2BB90A62-0D81-4339-A3C5-36952DA75760}">
      <dgm:prSet/>
      <dgm:spPr/>
      <dgm:t>
        <a:bodyPr/>
        <a:lstStyle/>
        <a:p>
          <a:endParaRPr lang="en-US"/>
        </a:p>
      </dgm:t>
    </dgm:pt>
    <dgm:pt modelId="{726A54D8-2F8D-4975-9666-55F83F106667}" type="sibTrans" cxnId="{2BB90A62-0D81-4339-A3C5-36952DA75760}">
      <dgm:prSet/>
      <dgm:spPr/>
      <dgm:t>
        <a:bodyPr/>
        <a:lstStyle/>
        <a:p>
          <a:endParaRPr lang="en-US"/>
        </a:p>
      </dgm:t>
    </dgm:pt>
    <dgm:pt modelId="{C96EBFE6-4F31-475B-8F18-27ED5FC20664}">
      <dgm:prSet phldrT="[Text]" custT="1"/>
      <dgm:spPr>
        <a:solidFill>
          <a:schemeClr val="bg1"/>
        </a:solidFill>
        <a:ln>
          <a:solidFill>
            <a:schemeClr val="accent4"/>
          </a:solidFill>
        </a:ln>
      </dgm:spPr>
      <dgm:t>
        <a:bodyPr/>
        <a:lstStyle/>
        <a:p>
          <a:r>
            <a:rPr lang="en-US" sz="1800" b="0" dirty="0">
              <a:solidFill>
                <a:schemeClr val="tx1"/>
              </a:solidFill>
              <a:latin typeface="Franklin Gothic Book" panose="020B0503020102020204" pitchFamily="34" charset="0"/>
            </a:rPr>
            <a:t>16 IDIs with male partners of AGYW*</a:t>
          </a:r>
          <a:endParaRPr lang="en-US" sz="1800" b="0" dirty="0">
            <a:solidFill>
              <a:schemeClr val="tx1"/>
            </a:solidFill>
          </a:endParaRPr>
        </a:p>
      </dgm:t>
    </dgm:pt>
    <dgm:pt modelId="{9F0CE241-EA3F-4073-A0FB-A2D0665F470F}" type="parTrans" cxnId="{660452A3-C309-46A8-82CF-FE4ED36E3079}">
      <dgm:prSet/>
      <dgm:spPr/>
      <dgm:t>
        <a:bodyPr/>
        <a:lstStyle/>
        <a:p>
          <a:endParaRPr lang="en-US"/>
        </a:p>
      </dgm:t>
    </dgm:pt>
    <dgm:pt modelId="{4502E249-AC17-41FC-9B9F-FF821BB92D45}" type="sibTrans" cxnId="{660452A3-C309-46A8-82CF-FE4ED36E3079}">
      <dgm:prSet/>
      <dgm:spPr/>
      <dgm:t>
        <a:bodyPr/>
        <a:lstStyle/>
        <a:p>
          <a:endParaRPr lang="en-US"/>
        </a:p>
      </dgm:t>
    </dgm:pt>
    <dgm:pt modelId="{7D0D612A-8D4E-4ABA-A895-AAFA0AE44938}">
      <dgm:prSet phldrT="[Text]" custT="1"/>
      <dgm:spPr/>
      <dgm:t>
        <a:bodyPr/>
        <a:lstStyle/>
        <a:p>
          <a:r>
            <a:rPr lang="en-US" sz="1800" dirty="0"/>
            <a:t>Parents/guardians</a:t>
          </a:r>
        </a:p>
      </dgm:t>
    </dgm:pt>
    <dgm:pt modelId="{0DEF2F6A-DA57-4550-9DB6-84AF402E4D7D}" type="parTrans" cxnId="{EE6BC050-F65C-4B68-A165-654DE9629A73}">
      <dgm:prSet/>
      <dgm:spPr/>
      <dgm:t>
        <a:bodyPr/>
        <a:lstStyle/>
        <a:p>
          <a:endParaRPr lang="en-US"/>
        </a:p>
      </dgm:t>
    </dgm:pt>
    <dgm:pt modelId="{B784D576-DF74-4A20-B6DA-93FA0700E548}" type="sibTrans" cxnId="{EE6BC050-F65C-4B68-A165-654DE9629A73}">
      <dgm:prSet/>
      <dgm:spPr/>
      <dgm:t>
        <a:bodyPr/>
        <a:lstStyle/>
        <a:p>
          <a:endParaRPr lang="en-US"/>
        </a:p>
      </dgm:t>
    </dgm:pt>
    <dgm:pt modelId="{82616387-FF20-4A2A-A9C0-4E88A9D430FB}">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a:ln/>
      </dgm:spPr>
      <dgm:t>
        <a:bodyPr/>
        <a:lstStyle/>
        <a:p>
          <a:r>
            <a:rPr lang="en-US" sz="1800" b="0" dirty="0">
              <a:solidFill>
                <a:schemeClr val="tx1"/>
              </a:solidFill>
              <a:latin typeface="Franklin Gothic Book" panose="020B0503020102020204" pitchFamily="34" charset="0"/>
            </a:rPr>
            <a:t>8 FGDs with parents/guardians of AGYW</a:t>
          </a:r>
          <a:endParaRPr lang="en-US" sz="1800" b="0" dirty="0">
            <a:solidFill>
              <a:schemeClr val="tx1"/>
            </a:solidFill>
          </a:endParaRPr>
        </a:p>
      </dgm:t>
    </dgm:pt>
    <dgm:pt modelId="{6114619F-E079-492C-A939-098D49A6E1D5}" type="parTrans" cxnId="{894AA632-C0B6-47B1-8644-829022A3CA91}">
      <dgm:prSet/>
      <dgm:spPr/>
      <dgm:t>
        <a:bodyPr/>
        <a:lstStyle/>
        <a:p>
          <a:endParaRPr lang="en-US"/>
        </a:p>
      </dgm:t>
    </dgm:pt>
    <dgm:pt modelId="{AB3D86F9-B90C-44A8-A112-A79F839BFF1B}" type="sibTrans" cxnId="{894AA632-C0B6-47B1-8644-829022A3CA91}">
      <dgm:prSet/>
      <dgm:spPr/>
      <dgm:t>
        <a:bodyPr/>
        <a:lstStyle/>
        <a:p>
          <a:endParaRPr lang="en-US"/>
        </a:p>
      </dgm:t>
    </dgm:pt>
    <dgm:pt modelId="{265BBBBD-E09C-4E1F-9CDE-7ED954F1E0B4}">
      <dgm:prSet custT="1"/>
      <dgm:spPr>
        <a:solidFill>
          <a:schemeClr val="bg1"/>
        </a:solidFill>
        <a:ln>
          <a:solidFill>
            <a:schemeClr val="accent5"/>
          </a:solidFill>
        </a:ln>
      </dgm:spPr>
      <dgm:t>
        <a:bodyPr/>
        <a:lstStyle/>
        <a:p>
          <a:r>
            <a:rPr lang="en-US" sz="1800">
              <a:solidFill>
                <a:schemeClr val="tx1"/>
              </a:solidFill>
              <a:latin typeface="Franklin Gothic Book" panose="020B0503020102020204" pitchFamily="34" charset="0"/>
            </a:rPr>
            <a:t>Partnered AGYW</a:t>
          </a:r>
          <a:endParaRPr lang="en-US" sz="1800" dirty="0">
            <a:solidFill>
              <a:schemeClr val="tx1"/>
            </a:solidFill>
            <a:latin typeface="Franklin Gothic Book" panose="020B0503020102020204" pitchFamily="34" charset="0"/>
          </a:endParaRPr>
        </a:p>
      </dgm:t>
    </dgm:pt>
    <dgm:pt modelId="{F51F8893-15A2-4B72-BAF8-2730014A0A99}" type="parTrans" cxnId="{9AF45BBE-30C7-4D1A-B8B2-AA52ABE9483D}">
      <dgm:prSet/>
      <dgm:spPr/>
      <dgm:t>
        <a:bodyPr/>
        <a:lstStyle/>
        <a:p>
          <a:endParaRPr lang="en-US"/>
        </a:p>
      </dgm:t>
    </dgm:pt>
    <dgm:pt modelId="{6062017A-4130-4F45-9A66-8A10BC1DC43C}" type="sibTrans" cxnId="{9AF45BBE-30C7-4D1A-B8B2-AA52ABE9483D}">
      <dgm:prSet/>
      <dgm:spPr/>
      <dgm:t>
        <a:bodyPr/>
        <a:lstStyle/>
        <a:p>
          <a:endParaRPr lang="en-US"/>
        </a:p>
      </dgm:t>
    </dgm:pt>
    <dgm:pt modelId="{6F17D60B-FDB1-4F96-ADB9-B4A248BA2BC8}">
      <dgm:prSet custT="1"/>
      <dgm:spPr>
        <a:solidFill>
          <a:schemeClr val="bg1"/>
        </a:solidFill>
        <a:ln>
          <a:solidFill>
            <a:schemeClr val="accent5"/>
          </a:solidFill>
        </a:ln>
      </dgm:spPr>
      <dgm:t>
        <a:bodyPr/>
        <a:lstStyle/>
        <a:p>
          <a:r>
            <a:rPr lang="en-US" sz="1800">
              <a:solidFill>
                <a:schemeClr val="tx1"/>
              </a:solidFill>
              <a:latin typeface="Franklin Gothic Book" panose="020B0503020102020204" pitchFamily="34" charset="0"/>
            </a:rPr>
            <a:t>FSWs</a:t>
          </a:r>
          <a:endParaRPr lang="en-US" sz="1800" dirty="0">
            <a:solidFill>
              <a:schemeClr val="tx1"/>
            </a:solidFill>
            <a:latin typeface="Franklin Gothic Book" panose="020B0503020102020204" pitchFamily="34" charset="0"/>
          </a:endParaRPr>
        </a:p>
      </dgm:t>
    </dgm:pt>
    <dgm:pt modelId="{748AC255-3EE4-4E02-8983-D51F5C4DA611}" type="parTrans" cxnId="{2107F612-A0D6-483D-B844-2F4AB0E00C9C}">
      <dgm:prSet/>
      <dgm:spPr/>
      <dgm:t>
        <a:bodyPr/>
        <a:lstStyle/>
        <a:p>
          <a:endParaRPr lang="en-US"/>
        </a:p>
      </dgm:t>
    </dgm:pt>
    <dgm:pt modelId="{22DF7FC6-E77B-4F97-95A2-DA9C8B50953F}" type="sibTrans" cxnId="{2107F612-A0D6-483D-B844-2F4AB0E00C9C}">
      <dgm:prSet/>
      <dgm:spPr/>
      <dgm:t>
        <a:bodyPr/>
        <a:lstStyle/>
        <a:p>
          <a:endParaRPr lang="en-US"/>
        </a:p>
      </dgm:t>
    </dgm:pt>
    <dgm:pt modelId="{C940A990-C747-46C0-9CC5-36EB6DB3A546}">
      <dgm:prSet custT="1"/>
      <dgm:spPr>
        <a:solidFill>
          <a:schemeClr val="bg1"/>
        </a:solidFill>
        <a:ln>
          <a:solidFill>
            <a:schemeClr val="accent5"/>
          </a:solidFill>
        </a:ln>
      </dgm:spPr>
      <dgm:t>
        <a:bodyPr/>
        <a:lstStyle/>
        <a:p>
          <a:r>
            <a:rPr lang="en-US" sz="1800" dirty="0">
              <a:solidFill>
                <a:schemeClr val="tx1"/>
              </a:solidFill>
              <a:latin typeface="Franklin Gothic Book" panose="020B0503020102020204" pitchFamily="34" charset="0"/>
            </a:rPr>
            <a:t>4 focus group discussions(FGDs) </a:t>
          </a:r>
        </a:p>
      </dgm:t>
    </dgm:pt>
    <dgm:pt modelId="{CE786E6B-0AA0-49FC-B248-CCBB01212786}" type="parTrans" cxnId="{1FDD97AD-7D54-4339-B221-F3C48D9236C5}">
      <dgm:prSet/>
      <dgm:spPr/>
      <dgm:t>
        <a:bodyPr/>
        <a:lstStyle/>
        <a:p>
          <a:endParaRPr lang="en-US"/>
        </a:p>
      </dgm:t>
    </dgm:pt>
    <dgm:pt modelId="{A16161E2-C5D3-4FBF-ADB9-FF47A3D7BE3B}" type="sibTrans" cxnId="{1FDD97AD-7D54-4339-B221-F3C48D9236C5}">
      <dgm:prSet/>
      <dgm:spPr/>
      <dgm:t>
        <a:bodyPr/>
        <a:lstStyle/>
        <a:p>
          <a:endParaRPr lang="en-US"/>
        </a:p>
      </dgm:t>
    </dgm:pt>
    <dgm:pt modelId="{6076FF77-76C1-466C-B5DD-7214D157AB82}">
      <dgm:prSet custT="1"/>
      <dgm:spPr>
        <a:solidFill>
          <a:schemeClr val="bg1"/>
        </a:solidFill>
        <a:ln>
          <a:solidFill>
            <a:schemeClr val="accent5"/>
          </a:solidFill>
        </a:ln>
      </dgm:spPr>
      <dgm:t>
        <a:bodyPr/>
        <a:lstStyle/>
        <a:p>
          <a:r>
            <a:rPr lang="en-US" sz="1800" dirty="0">
              <a:solidFill>
                <a:schemeClr val="tx1"/>
              </a:solidFill>
              <a:latin typeface="Franklin Gothic Book" panose="020B0503020102020204" pitchFamily="34" charset="0"/>
            </a:rPr>
            <a:t>Unmarried AGYW</a:t>
          </a:r>
          <a:endParaRPr lang="en-US" sz="1800" dirty="0">
            <a:solidFill>
              <a:schemeClr val="tx1"/>
            </a:solidFill>
          </a:endParaRPr>
        </a:p>
      </dgm:t>
    </dgm:pt>
    <dgm:pt modelId="{E54EAD1F-9FFA-4854-8A41-A367B1F3110B}" type="parTrans" cxnId="{01A48FAA-AC32-4326-90B1-355FA40A59DD}">
      <dgm:prSet/>
      <dgm:spPr/>
      <dgm:t>
        <a:bodyPr/>
        <a:lstStyle/>
        <a:p>
          <a:endParaRPr lang="en-US"/>
        </a:p>
      </dgm:t>
    </dgm:pt>
    <dgm:pt modelId="{84C0B050-3249-4494-A51D-4BFE990DEE58}" type="sibTrans" cxnId="{01A48FAA-AC32-4326-90B1-355FA40A59DD}">
      <dgm:prSet/>
      <dgm:spPr/>
      <dgm:t>
        <a:bodyPr/>
        <a:lstStyle/>
        <a:p>
          <a:endParaRPr lang="en-US"/>
        </a:p>
      </dgm:t>
    </dgm:pt>
    <dgm:pt modelId="{DD88C090-D3B4-4F7C-B464-8317B77615B3}">
      <dgm:prSet custT="1">
        <dgm:style>
          <a:lnRef idx="2">
            <a:schemeClr val="accent1">
              <a:shade val="50000"/>
            </a:schemeClr>
          </a:lnRef>
          <a:fillRef idx="1">
            <a:schemeClr val="accent1"/>
          </a:fillRef>
          <a:effectRef idx="0">
            <a:schemeClr val="accent1"/>
          </a:effectRef>
          <a:fontRef idx="minor">
            <a:schemeClr val="lt1"/>
          </a:fontRef>
        </dgm:style>
      </dgm:prSet>
      <dgm:spPr>
        <a:solidFill>
          <a:schemeClr val="bg1"/>
        </a:solidFill>
        <a:ln/>
      </dgm:spPr>
      <dgm:t>
        <a:bodyPr/>
        <a:lstStyle/>
        <a:p>
          <a:r>
            <a:rPr lang="en-US" sz="1800" b="0" dirty="0">
              <a:solidFill>
                <a:schemeClr val="tx1"/>
              </a:solidFill>
              <a:latin typeface="Franklin Gothic Book" panose="020B0503020102020204" pitchFamily="34" charset="0"/>
            </a:rPr>
            <a:t>4 male &amp; 4 female groups</a:t>
          </a:r>
        </a:p>
      </dgm:t>
    </dgm:pt>
    <dgm:pt modelId="{0E5DEF8A-5924-4272-893F-81C5EFB58B27}" type="parTrans" cxnId="{69400475-06A1-4BB7-B58F-3883AAFBC98D}">
      <dgm:prSet/>
      <dgm:spPr/>
      <dgm:t>
        <a:bodyPr/>
        <a:lstStyle/>
        <a:p>
          <a:endParaRPr lang="en-US"/>
        </a:p>
      </dgm:t>
    </dgm:pt>
    <dgm:pt modelId="{EAA213D4-F0F1-4C1E-97E5-413B5427C69E}" type="sibTrans" cxnId="{69400475-06A1-4BB7-B58F-3883AAFBC98D}">
      <dgm:prSet/>
      <dgm:spPr/>
      <dgm:t>
        <a:bodyPr/>
        <a:lstStyle/>
        <a:p>
          <a:endParaRPr lang="en-US"/>
        </a:p>
      </dgm:t>
    </dgm:pt>
    <dgm:pt modelId="{570EAD7C-83D9-40B5-90A8-5B19069EDBA9}" type="pres">
      <dgm:prSet presAssocID="{46C913F2-26E1-475A-AED6-AA2BDB89E6DE}" presName="linearFlow" presStyleCnt="0">
        <dgm:presLayoutVars>
          <dgm:dir/>
          <dgm:animLvl val="lvl"/>
          <dgm:resizeHandles/>
        </dgm:presLayoutVars>
      </dgm:prSet>
      <dgm:spPr/>
    </dgm:pt>
    <dgm:pt modelId="{968EE59E-14AF-4C5E-ADB8-ABD844966CCD}" type="pres">
      <dgm:prSet presAssocID="{F0B852E8-D2CB-4418-8C28-35998D02B270}" presName="compositeNode" presStyleCnt="0">
        <dgm:presLayoutVars>
          <dgm:bulletEnabled val="1"/>
        </dgm:presLayoutVars>
      </dgm:prSet>
      <dgm:spPr/>
    </dgm:pt>
    <dgm:pt modelId="{81AF78BA-0EB1-4AE0-8E7B-28D72645086A}" type="pres">
      <dgm:prSet presAssocID="{F0B852E8-D2CB-4418-8C28-35998D02B270}" presName="image" presStyleLbl="fgImgPlace1" presStyleIdx="0" presStyleCnt="3"/>
      <dgm:spPr>
        <a:blipFill rotWithShape="1">
          <a:blip xmlns:r="http://schemas.openxmlformats.org/officeDocument/2006/relationships" r:embed="rId1"/>
          <a:srcRect/>
          <a:stretch>
            <a:fillRect/>
          </a:stretch>
        </a:blipFill>
        <a:ln>
          <a:noFill/>
        </a:ln>
      </dgm:spPr>
    </dgm:pt>
    <dgm:pt modelId="{5DF89596-E00A-450A-BE69-40A47250BB60}" type="pres">
      <dgm:prSet presAssocID="{F0B852E8-D2CB-4418-8C28-35998D02B270}" presName="childNode" presStyleLbl="node1" presStyleIdx="0" presStyleCnt="3" custScaleX="129237">
        <dgm:presLayoutVars>
          <dgm:bulletEnabled val="1"/>
        </dgm:presLayoutVars>
      </dgm:prSet>
      <dgm:spPr/>
    </dgm:pt>
    <dgm:pt modelId="{31A2C13F-B5E0-4B5E-A8DC-5C088A717284}" type="pres">
      <dgm:prSet presAssocID="{F0B852E8-D2CB-4418-8C28-35998D02B270}" presName="parentNode" presStyleLbl="revTx" presStyleIdx="0" presStyleCnt="3" custLinFactNeighborX="-46888">
        <dgm:presLayoutVars>
          <dgm:chMax val="0"/>
          <dgm:bulletEnabled val="1"/>
        </dgm:presLayoutVars>
      </dgm:prSet>
      <dgm:spPr/>
    </dgm:pt>
    <dgm:pt modelId="{F92FB482-EFFB-4B13-B3DA-9F34C87E7521}" type="pres">
      <dgm:prSet presAssocID="{A1FDC0BE-3BFD-4A4F-9F61-6F5B5D600D85}" presName="sibTrans" presStyleCnt="0"/>
      <dgm:spPr/>
    </dgm:pt>
    <dgm:pt modelId="{BC531873-6C6C-4AB4-8CC0-AE5BA252E28D}" type="pres">
      <dgm:prSet presAssocID="{32F364C3-734A-404C-BC0B-8C5DDCBCD129}" presName="compositeNode" presStyleCnt="0">
        <dgm:presLayoutVars>
          <dgm:bulletEnabled val="1"/>
        </dgm:presLayoutVars>
      </dgm:prSet>
      <dgm:spPr/>
    </dgm:pt>
    <dgm:pt modelId="{8DBD8F93-954E-4295-928A-2E6165E54E5B}" type="pres">
      <dgm:prSet presAssocID="{32F364C3-734A-404C-BC0B-8C5DDCBCD129}" presName="image" presStyleLbl="fgImgPlace1" presStyleIdx="1" presStyleCnt="3"/>
      <dgm:spPr>
        <a:blipFill rotWithShape="1">
          <a:blip xmlns:r="http://schemas.openxmlformats.org/officeDocument/2006/relationships" r:embed="rId2"/>
          <a:srcRect/>
          <a:stretch>
            <a:fillRect/>
          </a:stretch>
        </a:blipFill>
        <a:ln>
          <a:noFill/>
        </a:ln>
      </dgm:spPr>
    </dgm:pt>
    <dgm:pt modelId="{F4107E48-3B48-476D-9687-30EE188BC44E}" type="pres">
      <dgm:prSet presAssocID="{32F364C3-734A-404C-BC0B-8C5DDCBCD129}" presName="childNode" presStyleLbl="node1" presStyleIdx="1" presStyleCnt="3" custScaleX="129237">
        <dgm:presLayoutVars>
          <dgm:bulletEnabled val="1"/>
        </dgm:presLayoutVars>
      </dgm:prSet>
      <dgm:spPr/>
    </dgm:pt>
    <dgm:pt modelId="{4E249591-691E-4C43-9C93-EEAB5848E756}" type="pres">
      <dgm:prSet presAssocID="{32F364C3-734A-404C-BC0B-8C5DDCBCD129}" presName="parentNode" presStyleLbl="revTx" presStyleIdx="1" presStyleCnt="3" custLinFactNeighborX="-46888">
        <dgm:presLayoutVars>
          <dgm:chMax val="0"/>
          <dgm:bulletEnabled val="1"/>
        </dgm:presLayoutVars>
      </dgm:prSet>
      <dgm:spPr/>
    </dgm:pt>
    <dgm:pt modelId="{70F9B818-15A9-4732-817E-6B532B7330D2}" type="pres">
      <dgm:prSet presAssocID="{726A54D8-2F8D-4975-9666-55F83F106667}" presName="sibTrans" presStyleCnt="0"/>
      <dgm:spPr/>
    </dgm:pt>
    <dgm:pt modelId="{F2F5279B-7D2A-4D99-B07A-08E2FF5E3707}" type="pres">
      <dgm:prSet presAssocID="{7D0D612A-8D4E-4ABA-A895-AAFA0AE44938}" presName="compositeNode" presStyleCnt="0">
        <dgm:presLayoutVars>
          <dgm:bulletEnabled val="1"/>
        </dgm:presLayoutVars>
      </dgm:prSet>
      <dgm:spPr/>
    </dgm:pt>
    <dgm:pt modelId="{BDCB698A-7CE1-46E3-B323-DE86B9FA1CD6}" type="pres">
      <dgm:prSet presAssocID="{7D0D612A-8D4E-4ABA-A895-AAFA0AE44938}" presName="image" presStyleLbl="fgImgPlace1" presStyleIdx="2" presStyleCnt="3"/>
      <dgm:spPr>
        <a:blipFill rotWithShape="1">
          <a:blip xmlns:r="http://schemas.openxmlformats.org/officeDocument/2006/relationships" r:embed="rId3"/>
          <a:srcRect/>
          <a:stretch>
            <a:fillRect/>
          </a:stretch>
        </a:blipFill>
        <a:ln>
          <a:noFill/>
        </a:ln>
      </dgm:spPr>
    </dgm:pt>
    <dgm:pt modelId="{2B6D5DEB-F146-4DA9-B4E3-3DCF3179DDA1}" type="pres">
      <dgm:prSet presAssocID="{7D0D612A-8D4E-4ABA-A895-AAFA0AE44938}" presName="childNode" presStyleLbl="node1" presStyleIdx="2" presStyleCnt="3" custScaleX="129237">
        <dgm:presLayoutVars>
          <dgm:bulletEnabled val="1"/>
        </dgm:presLayoutVars>
      </dgm:prSet>
      <dgm:spPr/>
    </dgm:pt>
    <dgm:pt modelId="{201B83B5-B5C1-47F2-8C43-2310F9CA24F9}" type="pres">
      <dgm:prSet presAssocID="{7D0D612A-8D4E-4ABA-A895-AAFA0AE44938}" presName="parentNode" presStyleLbl="revTx" presStyleIdx="2" presStyleCnt="3" custLinFactNeighborX="-46888">
        <dgm:presLayoutVars>
          <dgm:chMax val="0"/>
          <dgm:bulletEnabled val="1"/>
        </dgm:presLayoutVars>
      </dgm:prSet>
      <dgm:spPr/>
    </dgm:pt>
  </dgm:ptLst>
  <dgm:cxnLst>
    <dgm:cxn modelId="{BF1BD40F-8930-44B7-8584-B23952346AED}" type="presOf" srcId="{6F17D60B-FDB1-4F96-ADB9-B4A248BA2BC8}" destId="{5DF89596-E00A-450A-BE69-40A47250BB60}" srcOrd="0" destOrd="2" presId="urn:microsoft.com/office/officeart/2005/8/layout/hList2"/>
    <dgm:cxn modelId="{2107F612-A0D6-483D-B844-2F4AB0E00C9C}" srcId="{E3040668-0292-4CE9-B352-E8E161C4EDE2}" destId="{6F17D60B-FDB1-4F96-ADB9-B4A248BA2BC8}" srcOrd="1" destOrd="0" parTransId="{748AC255-3EE4-4E02-8983-D51F5C4DA611}" sibTransId="{22DF7FC6-E77B-4F97-95A2-DA9C8B50953F}"/>
    <dgm:cxn modelId="{894AA632-C0B6-47B1-8644-829022A3CA91}" srcId="{7D0D612A-8D4E-4ABA-A895-AAFA0AE44938}" destId="{82616387-FF20-4A2A-A9C0-4E88A9D430FB}" srcOrd="0" destOrd="0" parTransId="{6114619F-E079-492C-A939-098D49A6E1D5}" sibTransId="{AB3D86F9-B90C-44A8-A112-A79F839BFF1B}"/>
    <dgm:cxn modelId="{2BB90A62-0D81-4339-A3C5-36952DA75760}" srcId="{46C913F2-26E1-475A-AED6-AA2BDB89E6DE}" destId="{32F364C3-734A-404C-BC0B-8C5DDCBCD129}" srcOrd="1" destOrd="0" parTransId="{AB8CC8DD-C7A5-4259-BF18-68DFC1805128}" sibTransId="{726A54D8-2F8D-4975-9666-55F83F106667}"/>
    <dgm:cxn modelId="{9328D447-EBB5-4867-A67A-E00DD99D044E}" srcId="{46C913F2-26E1-475A-AED6-AA2BDB89E6DE}" destId="{F0B852E8-D2CB-4418-8C28-35998D02B270}" srcOrd="0" destOrd="0" parTransId="{7A685BC0-5324-4F76-9BBD-19A84D2C791C}" sibTransId="{A1FDC0BE-3BFD-4A4F-9F61-6F5B5D600D85}"/>
    <dgm:cxn modelId="{EE6BC050-F65C-4B68-A165-654DE9629A73}" srcId="{46C913F2-26E1-475A-AED6-AA2BDB89E6DE}" destId="{7D0D612A-8D4E-4ABA-A895-AAFA0AE44938}" srcOrd="2" destOrd="0" parTransId="{0DEF2F6A-DA57-4550-9DB6-84AF402E4D7D}" sibTransId="{B784D576-DF74-4A20-B6DA-93FA0700E548}"/>
    <dgm:cxn modelId="{EDB10953-912B-4529-A6FD-9FAF120B6328}" type="presOf" srcId="{F0B852E8-D2CB-4418-8C28-35998D02B270}" destId="{31A2C13F-B5E0-4B5E-A8DC-5C088A717284}" srcOrd="0" destOrd="0" presId="urn:microsoft.com/office/officeart/2005/8/layout/hList2"/>
    <dgm:cxn modelId="{69400475-06A1-4BB7-B58F-3883AAFBC98D}" srcId="{82616387-FF20-4A2A-A9C0-4E88A9D430FB}" destId="{DD88C090-D3B4-4F7C-B464-8317B77615B3}" srcOrd="0" destOrd="0" parTransId="{0E5DEF8A-5924-4272-893F-81C5EFB58B27}" sibTransId="{EAA213D4-F0F1-4C1E-97E5-413B5427C69E}"/>
    <dgm:cxn modelId="{A1236776-3A2E-4F56-BD06-1EF200753C50}" type="presOf" srcId="{82616387-FF20-4A2A-A9C0-4E88A9D430FB}" destId="{2B6D5DEB-F146-4DA9-B4E3-3DCF3179DDA1}" srcOrd="0" destOrd="0" presId="urn:microsoft.com/office/officeart/2005/8/layout/hList2"/>
    <dgm:cxn modelId="{CD19CC7D-3121-4EBE-9F7B-5695773D18F1}" srcId="{F0B852E8-D2CB-4418-8C28-35998D02B270}" destId="{E3040668-0292-4CE9-B352-E8E161C4EDE2}" srcOrd="0" destOrd="0" parTransId="{F3827D75-E130-4C83-927D-484EE1D275F7}" sibTransId="{79F4E083-57FE-4DC6-8E9E-9F155B6CF9DE}"/>
    <dgm:cxn modelId="{98900E80-6894-4A90-8DEA-2451884BE721}" type="presOf" srcId="{C940A990-C747-46C0-9CC5-36EB6DB3A546}" destId="{5DF89596-E00A-450A-BE69-40A47250BB60}" srcOrd="0" destOrd="3" presId="urn:microsoft.com/office/officeart/2005/8/layout/hList2"/>
    <dgm:cxn modelId="{CCE9F988-781B-4B04-9AEB-7C0CF14F9822}" type="presOf" srcId="{32F364C3-734A-404C-BC0B-8C5DDCBCD129}" destId="{4E249591-691E-4C43-9C93-EEAB5848E756}" srcOrd="0" destOrd="0" presId="urn:microsoft.com/office/officeart/2005/8/layout/hList2"/>
    <dgm:cxn modelId="{660452A3-C309-46A8-82CF-FE4ED36E3079}" srcId="{32F364C3-734A-404C-BC0B-8C5DDCBCD129}" destId="{C96EBFE6-4F31-475B-8F18-27ED5FC20664}" srcOrd="0" destOrd="0" parTransId="{9F0CE241-EA3F-4073-A0FB-A2D0665F470F}" sibTransId="{4502E249-AC17-41FC-9B9F-FF821BB92D45}"/>
    <dgm:cxn modelId="{199963A5-EC11-4788-BDD7-F07BA06BDAA1}" type="presOf" srcId="{6076FF77-76C1-466C-B5DD-7214D157AB82}" destId="{5DF89596-E00A-450A-BE69-40A47250BB60}" srcOrd="0" destOrd="4" presId="urn:microsoft.com/office/officeart/2005/8/layout/hList2"/>
    <dgm:cxn modelId="{01A48FAA-AC32-4326-90B1-355FA40A59DD}" srcId="{C940A990-C747-46C0-9CC5-36EB6DB3A546}" destId="{6076FF77-76C1-466C-B5DD-7214D157AB82}" srcOrd="0" destOrd="0" parTransId="{E54EAD1F-9FFA-4854-8A41-A367B1F3110B}" sibTransId="{84C0B050-3249-4494-A51D-4BFE990DEE58}"/>
    <dgm:cxn modelId="{1FDD97AD-7D54-4339-B221-F3C48D9236C5}" srcId="{F0B852E8-D2CB-4418-8C28-35998D02B270}" destId="{C940A990-C747-46C0-9CC5-36EB6DB3A546}" srcOrd="1" destOrd="0" parTransId="{CE786E6B-0AA0-49FC-B248-CCBB01212786}" sibTransId="{A16161E2-C5D3-4FBF-ADB9-FF47A3D7BE3B}"/>
    <dgm:cxn modelId="{AA15C5B3-AE29-406D-B83D-ED0078453DEF}" type="presOf" srcId="{265BBBBD-E09C-4E1F-9CDE-7ED954F1E0B4}" destId="{5DF89596-E00A-450A-BE69-40A47250BB60}" srcOrd="0" destOrd="1" presId="urn:microsoft.com/office/officeart/2005/8/layout/hList2"/>
    <dgm:cxn modelId="{9AF45BBE-30C7-4D1A-B8B2-AA52ABE9483D}" srcId="{E3040668-0292-4CE9-B352-E8E161C4EDE2}" destId="{265BBBBD-E09C-4E1F-9CDE-7ED954F1E0B4}" srcOrd="0" destOrd="0" parTransId="{F51F8893-15A2-4B72-BAF8-2730014A0A99}" sibTransId="{6062017A-4130-4F45-9A66-8A10BC1DC43C}"/>
    <dgm:cxn modelId="{E403F8DB-A50F-4893-BD7E-A7FE128CD4C0}" type="presOf" srcId="{DD88C090-D3B4-4F7C-B464-8317B77615B3}" destId="{2B6D5DEB-F146-4DA9-B4E3-3DCF3179DDA1}" srcOrd="0" destOrd="1" presId="urn:microsoft.com/office/officeart/2005/8/layout/hList2"/>
    <dgm:cxn modelId="{89E848E9-0D7D-4758-974D-6EA6EFAA89EF}" type="presOf" srcId="{E3040668-0292-4CE9-B352-E8E161C4EDE2}" destId="{5DF89596-E00A-450A-BE69-40A47250BB60}" srcOrd="0" destOrd="0" presId="urn:microsoft.com/office/officeart/2005/8/layout/hList2"/>
    <dgm:cxn modelId="{EA2366EC-E1F2-4981-8824-C8A0430B64F9}" type="presOf" srcId="{7D0D612A-8D4E-4ABA-A895-AAFA0AE44938}" destId="{201B83B5-B5C1-47F2-8C43-2310F9CA24F9}" srcOrd="0" destOrd="0" presId="urn:microsoft.com/office/officeart/2005/8/layout/hList2"/>
    <dgm:cxn modelId="{FBC8F3EF-AE8C-4205-909B-5A0C03571E9A}" type="presOf" srcId="{C96EBFE6-4F31-475B-8F18-27ED5FC20664}" destId="{F4107E48-3B48-476D-9687-30EE188BC44E}" srcOrd="0" destOrd="0" presId="urn:microsoft.com/office/officeart/2005/8/layout/hList2"/>
    <dgm:cxn modelId="{DBA78EF9-1D74-447B-83C8-07CE946CC31F}" type="presOf" srcId="{46C913F2-26E1-475A-AED6-AA2BDB89E6DE}" destId="{570EAD7C-83D9-40B5-90A8-5B19069EDBA9}" srcOrd="0" destOrd="0" presId="urn:microsoft.com/office/officeart/2005/8/layout/hList2"/>
    <dgm:cxn modelId="{FCA7F196-1302-4F36-858B-86422278F272}" type="presParOf" srcId="{570EAD7C-83D9-40B5-90A8-5B19069EDBA9}" destId="{968EE59E-14AF-4C5E-ADB8-ABD844966CCD}" srcOrd="0" destOrd="0" presId="urn:microsoft.com/office/officeart/2005/8/layout/hList2"/>
    <dgm:cxn modelId="{7FD7DBD7-7A77-4385-9985-0CA20C1CAB88}" type="presParOf" srcId="{968EE59E-14AF-4C5E-ADB8-ABD844966CCD}" destId="{81AF78BA-0EB1-4AE0-8E7B-28D72645086A}" srcOrd="0" destOrd="0" presId="urn:microsoft.com/office/officeart/2005/8/layout/hList2"/>
    <dgm:cxn modelId="{4211130D-7D00-44FA-BC8D-B575EE59925D}" type="presParOf" srcId="{968EE59E-14AF-4C5E-ADB8-ABD844966CCD}" destId="{5DF89596-E00A-450A-BE69-40A47250BB60}" srcOrd="1" destOrd="0" presId="urn:microsoft.com/office/officeart/2005/8/layout/hList2"/>
    <dgm:cxn modelId="{9C01B507-3BE8-404F-B7D8-A2E9E98B6C97}" type="presParOf" srcId="{968EE59E-14AF-4C5E-ADB8-ABD844966CCD}" destId="{31A2C13F-B5E0-4B5E-A8DC-5C088A717284}" srcOrd="2" destOrd="0" presId="urn:microsoft.com/office/officeart/2005/8/layout/hList2"/>
    <dgm:cxn modelId="{EE6DFE5D-ADE3-4F8E-99CF-E36C48EEF827}" type="presParOf" srcId="{570EAD7C-83D9-40B5-90A8-5B19069EDBA9}" destId="{F92FB482-EFFB-4B13-B3DA-9F34C87E7521}" srcOrd="1" destOrd="0" presId="urn:microsoft.com/office/officeart/2005/8/layout/hList2"/>
    <dgm:cxn modelId="{0F631227-BAB7-40B0-B1DD-ECC220955399}" type="presParOf" srcId="{570EAD7C-83D9-40B5-90A8-5B19069EDBA9}" destId="{BC531873-6C6C-4AB4-8CC0-AE5BA252E28D}" srcOrd="2" destOrd="0" presId="urn:microsoft.com/office/officeart/2005/8/layout/hList2"/>
    <dgm:cxn modelId="{628F9CD1-6A5A-41E3-A124-5ECF4A2349F3}" type="presParOf" srcId="{BC531873-6C6C-4AB4-8CC0-AE5BA252E28D}" destId="{8DBD8F93-954E-4295-928A-2E6165E54E5B}" srcOrd="0" destOrd="0" presId="urn:microsoft.com/office/officeart/2005/8/layout/hList2"/>
    <dgm:cxn modelId="{095DE709-2200-4907-A41D-A2A1685B80F4}" type="presParOf" srcId="{BC531873-6C6C-4AB4-8CC0-AE5BA252E28D}" destId="{F4107E48-3B48-476D-9687-30EE188BC44E}" srcOrd="1" destOrd="0" presId="urn:microsoft.com/office/officeart/2005/8/layout/hList2"/>
    <dgm:cxn modelId="{C1185AF7-8337-464F-BBCF-059EFEE6F780}" type="presParOf" srcId="{BC531873-6C6C-4AB4-8CC0-AE5BA252E28D}" destId="{4E249591-691E-4C43-9C93-EEAB5848E756}" srcOrd="2" destOrd="0" presId="urn:microsoft.com/office/officeart/2005/8/layout/hList2"/>
    <dgm:cxn modelId="{EE113A19-DA62-45BF-ACE6-7B2E6C45DDA9}" type="presParOf" srcId="{570EAD7C-83D9-40B5-90A8-5B19069EDBA9}" destId="{70F9B818-15A9-4732-817E-6B532B7330D2}" srcOrd="3" destOrd="0" presId="urn:microsoft.com/office/officeart/2005/8/layout/hList2"/>
    <dgm:cxn modelId="{4EC501FD-D047-49BC-9E9D-D864E27488D4}" type="presParOf" srcId="{570EAD7C-83D9-40B5-90A8-5B19069EDBA9}" destId="{F2F5279B-7D2A-4D99-B07A-08E2FF5E3707}" srcOrd="4" destOrd="0" presId="urn:microsoft.com/office/officeart/2005/8/layout/hList2"/>
    <dgm:cxn modelId="{C823FB8F-AD83-4F1F-A053-43F93D695A4C}" type="presParOf" srcId="{F2F5279B-7D2A-4D99-B07A-08E2FF5E3707}" destId="{BDCB698A-7CE1-46E3-B323-DE86B9FA1CD6}" srcOrd="0" destOrd="0" presId="urn:microsoft.com/office/officeart/2005/8/layout/hList2"/>
    <dgm:cxn modelId="{0BD7748F-8E4F-4899-BC45-8B18947BF551}" type="presParOf" srcId="{F2F5279B-7D2A-4D99-B07A-08E2FF5E3707}" destId="{2B6D5DEB-F146-4DA9-B4E3-3DCF3179DDA1}" srcOrd="1" destOrd="0" presId="urn:microsoft.com/office/officeart/2005/8/layout/hList2"/>
    <dgm:cxn modelId="{1208399C-046F-4C4B-8D52-3AA6B7F3FC79}" type="presParOf" srcId="{F2F5279B-7D2A-4D99-B07A-08E2FF5E3707}" destId="{201B83B5-B5C1-47F2-8C43-2310F9CA24F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913F2-26E1-475A-AED6-AA2BDB89E6DE}"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0B852E8-D2CB-4418-8C28-35998D02B270}">
      <dgm:prSet phldrT="[Text]" custT="1"/>
      <dgm:spPr/>
      <dgm:t>
        <a:bodyPr/>
        <a:lstStyle/>
        <a:p>
          <a:r>
            <a:rPr lang="en-US" sz="1800" dirty="0"/>
            <a:t>Service providers</a:t>
          </a:r>
        </a:p>
      </dgm:t>
    </dgm:pt>
    <dgm:pt modelId="{7A685BC0-5324-4F76-9BBD-19A84D2C791C}" type="parTrans" cxnId="{9328D447-EBB5-4867-A67A-E00DD99D044E}">
      <dgm:prSet/>
      <dgm:spPr/>
      <dgm:t>
        <a:bodyPr/>
        <a:lstStyle/>
        <a:p>
          <a:endParaRPr lang="en-US"/>
        </a:p>
      </dgm:t>
    </dgm:pt>
    <dgm:pt modelId="{A1FDC0BE-3BFD-4A4F-9F61-6F5B5D600D85}" type="sibTrans" cxnId="{9328D447-EBB5-4867-A67A-E00DD99D044E}">
      <dgm:prSet/>
      <dgm:spPr/>
      <dgm:t>
        <a:bodyPr/>
        <a:lstStyle/>
        <a:p>
          <a:endParaRPr lang="en-US"/>
        </a:p>
      </dgm:t>
    </dgm:pt>
    <dgm:pt modelId="{E3040668-0292-4CE9-B352-E8E161C4EDE2}">
      <dgm:prSet phldrT="[Text]" custT="1"/>
      <dgm:spPr>
        <a:solidFill>
          <a:schemeClr val="bg1"/>
        </a:solidFill>
        <a:ln>
          <a:solidFill>
            <a:srgbClr val="003A5D"/>
          </a:solidFill>
        </a:ln>
      </dgm:spPr>
      <dgm:t>
        <a:bodyPr/>
        <a:lstStyle/>
        <a:p>
          <a:r>
            <a:rPr lang="en-US" sz="1800" dirty="0">
              <a:solidFill>
                <a:schemeClr val="tx1"/>
              </a:solidFill>
              <a:latin typeface="Franklin Gothic Book" panose="020B0503020102020204" pitchFamily="34" charset="0"/>
            </a:rPr>
            <a:t>24 IDIs</a:t>
          </a:r>
          <a:endParaRPr lang="en-US" sz="1800" dirty="0">
            <a:solidFill>
              <a:schemeClr val="tx1"/>
            </a:solidFill>
          </a:endParaRPr>
        </a:p>
      </dgm:t>
    </dgm:pt>
    <dgm:pt modelId="{F3827D75-E130-4C83-927D-484EE1D275F7}" type="parTrans" cxnId="{CD19CC7D-3121-4EBE-9F7B-5695773D18F1}">
      <dgm:prSet/>
      <dgm:spPr/>
      <dgm:t>
        <a:bodyPr/>
        <a:lstStyle/>
        <a:p>
          <a:endParaRPr lang="en-US"/>
        </a:p>
      </dgm:t>
    </dgm:pt>
    <dgm:pt modelId="{79F4E083-57FE-4DC6-8E9E-9F155B6CF9DE}" type="sibTrans" cxnId="{CD19CC7D-3121-4EBE-9F7B-5695773D18F1}">
      <dgm:prSet/>
      <dgm:spPr/>
      <dgm:t>
        <a:bodyPr/>
        <a:lstStyle/>
        <a:p>
          <a:endParaRPr lang="en-US"/>
        </a:p>
      </dgm:t>
    </dgm:pt>
    <dgm:pt modelId="{32F364C3-734A-404C-BC0B-8C5DDCBCD129}">
      <dgm:prSet phldrT="[Text]" custT="1"/>
      <dgm:spPr/>
      <dgm:t>
        <a:bodyPr/>
        <a:lstStyle/>
        <a:p>
          <a:r>
            <a:rPr lang="en-US" sz="1800" dirty="0"/>
            <a:t>Policymakers/stakeholders</a:t>
          </a:r>
        </a:p>
      </dgm:t>
    </dgm:pt>
    <dgm:pt modelId="{AB8CC8DD-C7A5-4259-BF18-68DFC1805128}" type="parTrans" cxnId="{2BB90A62-0D81-4339-A3C5-36952DA75760}">
      <dgm:prSet/>
      <dgm:spPr/>
      <dgm:t>
        <a:bodyPr/>
        <a:lstStyle/>
        <a:p>
          <a:endParaRPr lang="en-US"/>
        </a:p>
      </dgm:t>
    </dgm:pt>
    <dgm:pt modelId="{726A54D8-2F8D-4975-9666-55F83F106667}" type="sibTrans" cxnId="{2BB90A62-0D81-4339-A3C5-36952DA75760}">
      <dgm:prSet/>
      <dgm:spPr/>
      <dgm:t>
        <a:bodyPr/>
        <a:lstStyle/>
        <a:p>
          <a:endParaRPr lang="en-US"/>
        </a:p>
      </dgm:t>
    </dgm:pt>
    <dgm:pt modelId="{C96EBFE6-4F31-475B-8F18-27ED5FC20664}">
      <dgm:prSet phldrT="[Text]" custT="1"/>
      <dgm:spPr>
        <a:solidFill>
          <a:schemeClr val="bg1"/>
        </a:solidFill>
        <a:ln>
          <a:solidFill>
            <a:schemeClr val="bg1">
              <a:lumMod val="50000"/>
            </a:schemeClr>
          </a:solidFill>
        </a:ln>
      </dgm:spPr>
      <dgm:t>
        <a:bodyPr/>
        <a:lstStyle/>
        <a:p>
          <a:r>
            <a:rPr lang="en-US" sz="1800" b="0" dirty="0">
              <a:solidFill>
                <a:schemeClr val="tx1"/>
              </a:solidFill>
              <a:latin typeface="Franklin Gothic Book" panose="020B0503020102020204" pitchFamily="34" charset="0"/>
            </a:rPr>
            <a:t>21 key informant </a:t>
          </a:r>
          <a:br>
            <a:rPr lang="en-US" sz="1800" b="0" dirty="0">
              <a:solidFill>
                <a:schemeClr val="tx1"/>
              </a:solidFill>
              <a:latin typeface="Franklin Gothic Book" panose="020B0503020102020204" pitchFamily="34" charset="0"/>
            </a:rPr>
          </a:br>
          <a:r>
            <a:rPr lang="en-US" sz="1800" b="0" dirty="0">
              <a:solidFill>
                <a:schemeClr val="tx1"/>
              </a:solidFill>
              <a:latin typeface="Franklin Gothic Book" panose="020B0503020102020204" pitchFamily="34" charset="0"/>
            </a:rPr>
            <a:t>interviews</a:t>
          </a:r>
          <a:endParaRPr lang="en-US" sz="1800" b="0" dirty="0">
            <a:solidFill>
              <a:schemeClr val="tx1"/>
            </a:solidFill>
          </a:endParaRPr>
        </a:p>
      </dgm:t>
    </dgm:pt>
    <dgm:pt modelId="{9F0CE241-EA3F-4073-A0FB-A2D0665F470F}" type="parTrans" cxnId="{660452A3-C309-46A8-82CF-FE4ED36E3079}">
      <dgm:prSet/>
      <dgm:spPr/>
      <dgm:t>
        <a:bodyPr/>
        <a:lstStyle/>
        <a:p>
          <a:endParaRPr lang="en-US"/>
        </a:p>
      </dgm:t>
    </dgm:pt>
    <dgm:pt modelId="{4502E249-AC17-41FC-9B9F-FF821BB92D45}" type="sibTrans" cxnId="{660452A3-C309-46A8-82CF-FE4ED36E3079}">
      <dgm:prSet/>
      <dgm:spPr/>
      <dgm:t>
        <a:bodyPr/>
        <a:lstStyle/>
        <a:p>
          <a:endParaRPr lang="en-US"/>
        </a:p>
      </dgm:t>
    </dgm:pt>
    <dgm:pt modelId="{D37819F9-E389-439F-8E74-7048AED34AAB}">
      <dgm:prSet custT="1"/>
      <dgm:spPr>
        <a:ln>
          <a:solidFill>
            <a:srgbClr val="003A5D"/>
          </a:solidFill>
        </a:ln>
      </dgm:spPr>
      <dgm:t>
        <a:bodyPr/>
        <a:lstStyle/>
        <a:p>
          <a:r>
            <a:rPr lang="en-US" sz="1800" dirty="0">
              <a:solidFill>
                <a:schemeClr val="tx1"/>
              </a:solidFill>
              <a:latin typeface="Franklin Gothic Book" panose="020B0503020102020204" pitchFamily="34" charset="0"/>
            </a:rPr>
            <a:t>316 surveys</a:t>
          </a:r>
        </a:p>
      </dgm:t>
    </dgm:pt>
    <dgm:pt modelId="{A8FC9D79-16B4-4C1A-9E8D-988E73B56D8D}" type="parTrans" cxnId="{ADC9FBC0-ABD8-4313-87D6-ED30717ECC55}">
      <dgm:prSet/>
      <dgm:spPr/>
      <dgm:t>
        <a:bodyPr/>
        <a:lstStyle/>
        <a:p>
          <a:endParaRPr lang="en-US"/>
        </a:p>
      </dgm:t>
    </dgm:pt>
    <dgm:pt modelId="{1CBCC2AD-6731-481C-9D63-BFE966735FB0}" type="sibTrans" cxnId="{ADC9FBC0-ABD8-4313-87D6-ED30717ECC55}">
      <dgm:prSet/>
      <dgm:spPr/>
      <dgm:t>
        <a:bodyPr/>
        <a:lstStyle/>
        <a:p>
          <a:endParaRPr lang="en-US"/>
        </a:p>
      </dgm:t>
    </dgm:pt>
    <dgm:pt modelId="{0A96BDA8-0911-4257-8F71-A60E85195FD8}">
      <dgm:prSet custT="1"/>
      <dgm:spPr>
        <a:ln>
          <a:solidFill>
            <a:srgbClr val="003A5D"/>
          </a:solidFill>
        </a:ln>
      </dgm:spPr>
      <dgm:t>
        <a:bodyPr/>
        <a:lstStyle/>
        <a:p>
          <a:endParaRPr lang="en-US" sz="1800" dirty="0">
            <a:solidFill>
              <a:schemeClr val="tx1"/>
            </a:solidFill>
            <a:latin typeface="Franklin Gothic Book" panose="020B0503020102020204" pitchFamily="34" charset="0"/>
          </a:endParaRPr>
        </a:p>
      </dgm:t>
    </dgm:pt>
    <dgm:pt modelId="{45B038EB-C75B-4725-A3CF-1124EFA42E35}" type="parTrans" cxnId="{14474EC2-9F19-4DBE-A064-0800F602B5F8}">
      <dgm:prSet/>
      <dgm:spPr/>
      <dgm:t>
        <a:bodyPr/>
        <a:lstStyle/>
        <a:p>
          <a:endParaRPr lang="en-US"/>
        </a:p>
      </dgm:t>
    </dgm:pt>
    <dgm:pt modelId="{ACF5C9EA-60C6-49B5-ACD9-864C3417B764}" type="sibTrans" cxnId="{14474EC2-9F19-4DBE-A064-0800F602B5F8}">
      <dgm:prSet/>
      <dgm:spPr/>
      <dgm:t>
        <a:bodyPr/>
        <a:lstStyle/>
        <a:p>
          <a:endParaRPr lang="en-US"/>
        </a:p>
      </dgm:t>
    </dgm:pt>
    <dgm:pt modelId="{570EAD7C-83D9-40B5-90A8-5B19069EDBA9}" type="pres">
      <dgm:prSet presAssocID="{46C913F2-26E1-475A-AED6-AA2BDB89E6DE}" presName="linearFlow" presStyleCnt="0">
        <dgm:presLayoutVars>
          <dgm:dir/>
          <dgm:animLvl val="lvl"/>
          <dgm:resizeHandles/>
        </dgm:presLayoutVars>
      </dgm:prSet>
      <dgm:spPr/>
    </dgm:pt>
    <dgm:pt modelId="{968EE59E-14AF-4C5E-ADB8-ABD844966CCD}" type="pres">
      <dgm:prSet presAssocID="{F0B852E8-D2CB-4418-8C28-35998D02B270}" presName="compositeNode" presStyleCnt="0">
        <dgm:presLayoutVars>
          <dgm:bulletEnabled val="1"/>
        </dgm:presLayoutVars>
      </dgm:prSet>
      <dgm:spPr/>
    </dgm:pt>
    <dgm:pt modelId="{81AF78BA-0EB1-4AE0-8E7B-28D72645086A}" type="pres">
      <dgm:prSet presAssocID="{F0B852E8-D2CB-4418-8C28-35998D02B270}" presName="image" presStyleLbl="fgImgPlace1" presStyleIdx="0" presStyleCnt="2"/>
      <dgm:spPr>
        <a:blipFill rotWithShape="1">
          <a:blip xmlns:r="http://schemas.openxmlformats.org/officeDocument/2006/relationships" r:embed="rId1"/>
          <a:srcRect/>
          <a:stretch>
            <a:fillRect/>
          </a:stretch>
        </a:blipFill>
        <a:ln>
          <a:noFill/>
        </a:ln>
      </dgm:spPr>
    </dgm:pt>
    <dgm:pt modelId="{5DF89596-E00A-450A-BE69-40A47250BB60}" type="pres">
      <dgm:prSet presAssocID="{F0B852E8-D2CB-4418-8C28-35998D02B270}" presName="childNode" presStyleLbl="node1" presStyleIdx="0" presStyleCnt="2" custScaleX="97049">
        <dgm:presLayoutVars>
          <dgm:bulletEnabled val="1"/>
        </dgm:presLayoutVars>
      </dgm:prSet>
      <dgm:spPr/>
    </dgm:pt>
    <dgm:pt modelId="{31A2C13F-B5E0-4B5E-A8DC-5C088A717284}" type="pres">
      <dgm:prSet presAssocID="{F0B852E8-D2CB-4418-8C28-35998D02B270}" presName="parentNode" presStyleLbl="revTx" presStyleIdx="0" presStyleCnt="2" custLinFactNeighborX="-13014">
        <dgm:presLayoutVars>
          <dgm:chMax val="0"/>
          <dgm:bulletEnabled val="1"/>
        </dgm:presLayoutVars>
      </dgm:prSet>
      <dgm:spPr/>
    </dgm:pt>
    <dgm:pt modelId="{F92FB482-EFFB-4B13-B3DA-9F34C87E7521}" type="pres">
      <dgm:prSet presAssocID="{A1FDC0BE-3BFD-4A4F-9F61-6F5B5D600D85}" presName="sibTrans" presStyleCnt="0"/>
      <dgm:spPr/>
    </dgm:pt>
    <dgm:pt modelId="{BC531873-6C6C-4AB4-8CC0-AE5BA252E28D}" type="pres">
      <dgm:prSet presAssocID="{32F364C3-734A-404C-BC0B-8C5DDCBCD129}" presName="compositeNode" presStyleCnt="0">
        <dgm:presLayoutVars>
          <dgm:bulletEnabled val="1"/>
        </dgm:presLayoutVars>
      </dgm:prSet>
      <dgm:spPr/>
    </dgm:pt>
    <dgm:pt modelId="{8DBD8F93-954E-4295-928A-2E6165E54E5B}" type="pres">
      <dgm:prSet presAssocID="{32F364C3-734A-404C-BC0B-8C5DDCBCD129}" presName="image" presStyleLbl="fgImgPlace1" presStyleIdx="1" presStyleCnt="2"/>
      <dgm:spPr>
        <a:blipFill rotWithShape="1">
          <a:blip xmlns:r="http://schemas.openxmlformats.org/officeDocument/2006/relationships" r:embed="rId2"/>
          <a:srcRect/>
          <a:stretch>
            <a:fillRect/>
          </a:stretch>
        </a:blipFill>
        <a:ln>
          <a:noFill/>
        </a:ln>
      </dgm:spPr>
    </dgm:pt>
    <dgm:pt modelId="{F4107E48-3B48-476D-9687-30EE188BC44E}" type="pres">
      <dgm:prSet presAssocID="{32F364C3-734A-404C-BC0B-8C5DDCBCD129}" presName="childNode" presStyleLbl="node1" presStyleIdx="1" presStyleCnt="2" custScaleX="97049">
        <dgm:presLayoutVars>
          <dgm:bulletEnabled val="1"/>
        </dgm:presLayoutVars>
      </dgm:prSet>
      <dgm:spPr/>
    </dgm:pt>
    <dgm:pt modelId="{4E249591-691E-4C43-9C93-EEAB5848E756}" type="pres">
      <dgm:prSet presAssocID="{32F364C3-734A-404C-BC0B-8C5DDCBCD129}" presName="parentNode" presStyleLbl="revTx" presStyleIdx="1" presStyleCnt="2" custLinFactNeighborX="-32426">
        <dgm:presLayoutVars>
          <dgm:chMax val="0"/>
          <dgm:bulletEnabled val="1"/>
        </dgm:presLayoutVars>
      </dgm:prSet>
      <dgm:spPr/>
    </dgm:pt>
  </dgm:ptLst>
  <dgm:cxnLst>
    <dgm:cxn modelId="{B3645D39-6AEF-4442-A3CD-604548FEE5F5}" type="presOf" srcId="{D37819F9-E389-439F-8E74-7048AED34AAB}" destId="{5DF89596-E00A-450A-BE69-40A47250BB60}" srcOrd="0" destOrd="1" presId="urn:microsoft.com/office/officeart/2005/8/layout/hList2"/>
    <dgm:cxn modelId="{2BB90A62-0D81-4339-A3C5-36952DA75760}" srcId="{46C913F2-26E1-475A-AED6-AA2BDB89E6DE}" destId="{32F364C3-734A-404C-BC0B-8C5DDCBCD129}" srcOrd="1" destOrd="0" parTransId="{AB8CC8DD-C7A5-4259-BF18-68DFC1805128}" sibTransId="{726A54D8-2F8D-4975-9666-55F83F106667}"/>
    <dgm:cxn modelId="{9328D447-EBB5-4867-A67A-E00DD99D044E}" srcId="{46C913F2-26E1-475A-AED6-AA2BDB89E6DE}" destId="{F0B852E8-D2CB-4418-8C28-35998D02B270}" srcOrd="0" destOrd="0" parTransId="{7A685BC0-5324-4F76-9BBD-19A84D2C791C}" sibTransId="{A1FDC0BE-3BFD-4A4F-9F61-6F5B5D600D85}"/>
    <dgm:cxn modelId="{EDB10953-912B-4529-A6FD-9FAF120B6328}" type="presOf" srcId="{F0B852E8-D2CB-4418-8C28-35998D02B270}" destId="{31A2C13F-B5E0-4B5E-A8DC-5C088A717284}" srcOrd="0" destOrd="0" presId="urn:microsoft.com/office/officeart/2005/8/layout/hList2"/>
    <dgm:cxn modelId="{81B1BC78-6189-4ACC-945E-A770075C97B3}" type="presOf" srcId="{0A96BDA8-0911-4257-8F71-A60E85195FD8}" destId="{5DF89596-E00A-450A-BE69-40A47250BB60}" srcOrd="0" destOrd="2" presId="urn:microsoft.com/office/officeart/2005/8/layout/hList2"/>
    <dgm:cxn modelId="{CD19CC7D-3121-4EBE-9F7B-5695773D18F1}" srcId="{F0B852E8-D2CB-4418-8C28-35998D02B270}" destId="{E3040668-0292-4CE9-B352-E8E161C4EDE2}" srcOrd="0" destOrd="0" parTransId="{F3827D75-E130-4C83-927D-484EE1D275F7}" sibTransId="{79F4E083-57FE-4DC6-8E9E-9F155B6CF9DE}"/>
    <dgm:cxn modelId="{CCE9F988-781B-4B04-9AEB-7C0CF14F9822}" type="presOf" srcId="{32F364C3-734A-404C-BC0B-8C5DDCBCD129}" destId="{4E249591-691E-4C43-9C93-EEAB5848E756}" srcOrd="0" destOrd="0" presId="urn:microsoft.com/office/officeart/2005/8/layout/hList2"/>
    <dgm:cxn modelId="{660452A3-C309-46A8-82CF-FE4ED36E3079}" srcId="{32F364C3-734A-404C-BC0B-8C5DDCBCD129}" destId="{C96EBFE6-4F31-475B-8F18-27ED5FC20664}" srcOrd="0" destOrd="0" parTransId="{9F0CE241-EA3F-4073-A0FB-A2D0665F470F}" sibTransId="{4502E249-AC17-41FC-9B9F-FF821BB92D45}"/>
    <dgm:cxn modelId="{ADC9FBC0-ABD8-4313-87D6-ED30717ECC55}" srcId="{F0B852E8-D2CB-4418-8C28-35998D02B270}" destId="{D37819F9-E389-439F-8E74-7048AED34AAB}" srcOrd="1" destOrd="0" parTransId="{A8FC9D79-16B4-4C1A-9E8D-988E73B56D8D}" sibTransId="{1CBCC2AD-6731-481C-9D63-BFE966735FB0}"/>
    <dgm:cxn modelId="{14474EC2-9F19-4DBE-A064-0800F602B5F8}" srcId="{F0B852E8-D2CB-4418-8C28-35998D02B270}" destId="{0A96BDA8-0911-4257-8F71-A60E85195FD8}" srcOrd="2" destOrd="0" parTransId="{45B038EB-C75B-4725-A3CF-1124EFA42E35}" sibTransId="{ACF5C9EA-60C6-49B5-ACD9-864C3417B764}"/>
    <dgm:cxn modelId="{89E848E9-0D7D-4758-974D-6EA6EFAA89EF}" type="presOf" srcId="{E3040668-0292-4CE9-B352-E8E161C4EDE2}" destId="{5DF89596-E00A-450A-BE69-40A47250BB60}" srcOrd="0" destOrd="0" presId="urn:microsoft.com/office/officeart/2005/8/layout/hList2"/>
    <dgm:cxn modelId="{FBC8F3EF-AE8C-4205-909B-5A0C03571E9A}" type="presOf" srcId="{C96EBFE6-4F31-475B-8F18-27ED5FC20664}" destId="{F4107E48-3B48-476D-9687-30EE188BC44E}" srcOrd="0" destOrd="0" presId="urn:microsoft.com/office/officeart/2005/8/layout/hList2"/>
    <dgm:cxn modelId="{DBA78EF9-1D74-447B-83C8-07CE946CC31F}" type="presOf" srcId="{46C913F2-26E1-475A-AED6-AA2BDB89E6DE}" destId="{570EAD7C-83D9-40B5-90A8-5B19069EDBA9}" srcOrd="0" destOrd="0" presId="urn:microsoft.com/office/officeart/2005/8/layout/hList2"/>
    <dgm:cxn modelId="{FCA7F196-1302-4F36-858B-86422278F272}" type="presParOf" srcId="{570EAD7C-83D9-40B5-90A8-5B19069EDBA9}" destId="{968EE59E-14AF-4C5E-ADB8-ABD844966CCD}" srcOrd="0" destOrd="0" presId="urn:microsoft.com/office/officeart/2005/8/layout/hList2"/>
    <dgm:cxn modelId="{7FD7DBD7-7A77-4385-9985-0CA20C1CAB88}" type="presParOf" srcId="{968EE59E-14AF-4C5E-ADB8-ABD844966CCD}" destId="{81AF78BA-0EB1-4AE0-8E7B-28D72645086A}" srcOrd="0" destOrd="0" presId="urn:microsoft.com/office/officeart/2005/8/layout/hList2"/>
    <dgm:cxn modelId="{4211130D-7D00-44FA-BC8D-B575EE59925D}" type="presParOf" srcId="{968EE59E-14AF-4C5E-ADB8-ABD844966CCD}" destId="{5DF89596-E00A-450A-BE69-40A47250BB60}" srcOrd="1" destOrd="0" presId="urn:microsoft.com/office/officeart/2005/8/layout/hList2"/>
    <dgm:cxn modelId="{9C01B507-3BE8-404F-B7D8-A2E9E98B6C97}" type="presParOf" srcId="{968EE59E-14AF-4C5E-ADB8-ABD844966CCD}" destId="{31A2C13F-B5E0-4B5E-A8DC-5C088A717284}" srcOrd="2" destOrd="0" presId="urn:microsoft.com/office/officeart/2005/8/layout/hList2"/>
    <dgm:cxn modelId="{EE6DFE5D-ADE3-4F8E-99CF-E36C48EEF827}" type="presParOf" srcId="{570EAD7C-83D9-40B5-90A8-5B19069EDBA9}" destId="{F92FB482-EFFB-4B13-B3DA-9F34C87E7521}" srcOrd="1" destOrd="0" presId="urn:microsoft.com/office/officeart/2005/8/layout/hList2"/>
    <dgm:cxn modelId="{0F631227-BAB7-40B0-B1DD-ECC220955399}" type="presParOf" srcId="{570EAD7C-83D9-40B5-90A8-5B19069EDBA9}" destId="{BC531873-6C6C-4AB4-8CC0-AE5BA252E28D}" srcOrd="2" destOrd="0" presId="urn:microsoft.com/office/officeart/2005/8/layout/hList2"/>
    <dgm:cxn modelId="{628F9CD1-6A5A-41E3-A124-5ECF4A2349F3}" type="presParOf" srcId="{BC531873-6C6C-4AB4-8CC0-AE5BA252E28D}" destId="{8DBD8F93-954E-4295-928A-2E6165E54E5B}" srcOrd="0" destOrd="0" presId="urn:microsoft.com/office/officeart/2005/8/layout/hList2"/>
    <dgm:cxn modelId="{095DE709-2200-4907-A41D-A2A1685B80F4}" type="presParOf" srcId="{BC531873-6C6C-4AB4-8CC0-AE5BA252E28D}" destId="{F4107E48-3B48-476D-9687-30EE188BC44E}" srcOrd="1" destOrd="0" presId="urn:microsoft.com/office/officeart/2005/8/layout/hList2"/>
    <dgm:cxn modelId="{C1185AF7-8337-464F-BBCF-059EFEE6F780}" type="presParOf" srcId="{BC531873-6C6C-4AB4-8CC0-AE5BA252E28D}" destId="{4E249591-691E-4C43-9C93-EEAB5848E756}"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F220C2-F816-47E9-BC82-81F3C7689A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1211AF2-8AA3-48C1-A116-99ECA4521B7D}">
      <dgm:prSet phldrT="[Text]" custT="1"/>
      <dgm:spPr/>
      <dgm:t>
        <a:bodyPr/>
        <a:lstStyle/>
        <a:p>
          <a:r>
            <a:rPr lang="en-US" sz="2400" dirty="0"/>
            <a:t>AGYW, their partners, parents, and providers support AGYW access to </a:t>
          </a:r>
          <a:r>
            <a:rPr lang="en-US" sz="2400" dirty="0" err="1"/>
            <a:t>PrEP</a:t>
          </a:r>
          <a:endParaRPr lang="en-US" sz="2400" dirty="0"/>
        </a:p>
      </dgm:t>
    </dgm:pt>
    <dgm:pt modelId="{783F57DB-691E-49A5-B920-582D7BC51E76}" type="parTrans" cxnId="{061E395E-C631-49B4-ADAA-1C7A2C758384}">
      <dgm:prSet/>
      <dgm:spPr/>
      <dgm:t>
        <a:bodyPr/>
        <a:lstStyle/>
        <a:p>
          <a:endParaRPr lang="en-US"/>
        </a:p>
      </dgm:t>
    </dgm:pt>
    <dgm:pt modelId="{083A3615-C57D-4E9F-8231-C139966ADABE}" type="sibTrans" cxnId="{061E395E-C631-49B4-ADAA-1C7A2C758384}">
      <dgm:prSet/>
      <dgm:spPr/>
      <dgm:t>
        <a:bodyPr/>
        <a:lstStyle/>
        <a:p>
          <a:endParaRPr lang="en-US"/>
        </a:p>
      </dgm:t>
    </dgm:pt>
    <dgm:pt modelId="{18FBD81D-1817-48F6-BD1C-297229CC002F}">
      <dgm:prSet phldrT="[Text]" custT="1"/>
      <dgm:spPr/>
      <dgm:t>
        <a:bodyPr/>
        <a:lstStyle/>
        <a:p>
          <a:r>
            <a:rPr lang="en-US" sz="1800" dirty="0"/>
            <a:t>Lack of trust in relationships</a:t>
          </a:r>
        </a:p>
      </dgm:t>
    </dgm:pt>
    <dgm:pt modelId="{DBC30EBE-686B-43BD-B3BB-BC8596C9411F}" type="parTrans" cxnId="{590BB8A3-DFFB-4640-9D5C-3B8F83BB0172}">
      <dgm:prSet/>
      <dgm:spPr/>
      <dgm:t>
        <a:bodyPr/>
        <a:lstStyle/>
        <a:p>
          <a:endParaRPr lang="en-US"/>
        </a:p>
      </dgm:t>
    </dgm:pt>
    <dgm:pt modelId="{10AF7B57-FFF1-4CC1-B770-3403C9BF4624}" type="sibTrans" cxnId="{590BB8A3-DFFB-4640-9D5C-3B8F83BB0172}">
      <dgm:prSet/>
      <dgm:spPr/>
      <dgm:t>
        <a:bodyPr/>
        <a:lstStyle/>
        <a:p>
          <a:endParaRPr lang="en-US"/>
        </a:p>
      </dgm:t>
    </dgm:pt>
    <dgm:pt modelId="{341389B4-7179-414F-AC0D-DC30B9EFB65B}">
      <dgm:prSet phldrT="[Text]" custT="1"/>
      <dgm:spPr/>
      <dgm:t>
        <a:bodyPr/>
        <a:lstStyle/>
        <a:p>
          <a:r>
            <a:rPr lang="en-US" sz="1800" dirty="0"/>
            <a:t>Inconsistent or no condom use with sexual partners</a:t>
          </a:r>
        </a:p>
      </dgm:t>
    </dgm:pt>
    <dgm:pt modelId="{031F7FE9-2399-4630-9B82-EFA90461C183}" type="parTrans" cxnId="{1FC5144B-AC70-4AB4-B526-A66E09468A22}">
      <dgm:prSet/>
      <dgm:spPr/>
      <dgm:t>
        <a:bodyPr/>
        <a:lstStyle/>
        <a:p>
          <a:endParaRPr lang="en-US"/>
        </a:p>
      </dgm:t>
    </dgm:pt>
    <dgm:pt modelId="{F412D82E-C536-41D9-B5B0-93A1FD89E91F}" type="sibTrans" cxnId="{1FC5144B-AC70-4AB4-B526-A66E09468A22}">
      <dgm:prSet/>
      <dgm:spPr/>
      <dgm:t>
        <a:bodyPr/>
        <a:lstStyle/>
        <a:p>
          <a:endParaRPr lang="en-US"/>
        </a:p>
      </dgm:t>
    </dgm:pt>
    <dgm:pt modelId="{371B4609-08B8-4611-AF0E-F57DB318D28B}">
      <dgm:prSet phldrT="[Text]" custT="1"/>
      <dgm:spPr/>
      <dgm:t>
        <a:bodyPr/>
        <a:lstStyle/>
        <a:p>
          <a:r>
            <a:rPr lang="en-US" sz="1800" dirty="0"/>
            <a:t>Gender norms prohibiting refusal of sex with partner</a:t>
          </a:r>
        </a:p>
      </dgm:t>
    </dgm:pt>
    <dgm:pt modelId="{892497C7-BFF4-47D9-88EC-C46E8DD0383C}" type="parTrans" cxnId="{619A440D-1AA9-41FD-9E91-CF830F45880F}">
      <dgm:prSet/>
      <dgm:spPr/>
      <dgm:t>
        <a:bodyPr/>
        <a:lstStyle/>
        <a:p>
          <a:endParaRPr lang="en-US"/>
        </a:p>
      </dgm:t>
    </dgm:pt>
    <dgm:pt modelId="{16DC6F98-EB56-4D8F-8665-385A44CEF1EA}" type="sibTrans" cxnId="{619A440D-1AA9-41FD-9E91-CF830F45880F}">
      <dgm:prSet/>
      <dgm:spPr/>
      <dgm:t>
        <a:bodyPr/>
        <a:lstStyle/>
        <a:p>
          <a:endParaRPr lang="en-US"/>
        </a:p>
      </dgm:t>
    </dgm:pt>
    <dgm:pt modelId="{0EFE6157-4B17-461D-8F60-BDE5E2859678}">
      <dgm:prSet phldrT="[Text]" custT="1"/>
      <dgm:spPr/>
      <dgm:t>
        <a:bodyPr/>
        <a:lstStyle/>
        <a:p>
          <a:r>
            <a:rPr lang="en-US" sz="1800" dirty="0"/>
            <a:t>Sexual violence in partnerships</a:t>
          </a:r>
        </a:p>
      </dgm:t>
    </dgm:pt>
    <dgm:pt modelId="{B3491DAE-2B88-43D6-8B7F-15D0496041D5}" type="parTrans" cxnId="{33B7C268-DC7A-41B4-8D60-7B0055A6CA7F}">
      <dgm:prSet/>
      <dgm:spPr/>
      <dgm:t>
        <a:bodyPr/>
        <a:lstStyle/>
        <a:p>
          <a:endParaRPr lang="en-US"/>
        </a:p>
      </dgm:t>
    </dgm:pt>
    <dgm:pt modelId="{CB373690-E4C1-41FC-B55B-D8F67A0BF82C}" type="sibTrans" cxnId="{33B7C268-DC7A-41B4-8D60-7B0055A6CA7F}">
      <dgm:prSet/>
      <dgm:spPr/>
      <dgm:t>
        <a:bodyPr/>
        <a:lstStyle/>
        <a:p>
          <a:endParaRPr lang="en-US"/>
        </a:p>
      </dgm:t>
    </dgm:pt>
    <dgm:pt modelId="{3E1F7F95-E0B6-4B17-B44B-204F53C1D43D}" type="pres">
      <dgm:prSet presAssocID="{DAF220C2-F816-47E9-BC82-81F3C7689AE0}" presName="diagram" presStyleCnt="0">
        <dgm:presLayoutVars>
          <dgm:chPref val="1"/>
          <dgm:dir val="rev"/>
          <dgm:animOne val="branch"/>
          <dgm:animLvl val="lvl"/>
          <dgm:resizeHandles/>
        </dgm:presLayoutVars>
      </dgm:prSet>
      <dgm:spPr/>
    </dgm:pt>
    <dgm:pt modelId="{3FA666E1-01DB-4159-BB6E-B305245A2EAA}" type="pres">
      <dgm:prSet presAssocID="{B1211AF2-8AA3-48C1-A116-99ECA4521B7D}" presName="root" presStyleCnt="0"/>
      <dgm:spPr/>
    </dgm:pt>
    <dgm:pt modelId="{3F49568C-2F8D-4417-AEAD-82464C7185F0}" type="pres">
      <dgm:prSet presAssocID="{B1211AF2-8AA3-48C1-A116-99ECA4521B7D}" presName="rootComposite" presStyleCnt="0"/>
      <dgm:spPr/>
    </dgm:pt>
    <dgm:pt modelId="{612516C6-F7F0-465D-B0FB-064EB2D7CA6D}" type="pres">
      <dgm:prSet presAssocID="{B1211AF2-8AA3-48C1-A116-99ECA4521B7D}" presName="rootText" presStyleLbl="node1" presStyleIdx="0" presStyleCnt="1" custScaleX="291860" custScaleY="127367"/>
      <dgm:spPr/>
    </dgm:pt>
    <dgm:pt modelId="{2E21443C-01CD-4D5E-BB98-E58889413EB1}" type="pres">
      <dgm:prSet presAssocID="{B1211AF2-8AA3-48C1-A116-99ECA4521B7D}" presName="rootConnector" presStyleLbl="node1" presStyleIdx="0" presStyleCnt="1"/>
      <dgm:spPr/>
    </dgm:pt>
    <dgm:pt modelId="{C5AB12DC-3A4A-4DF4-97EC-E4BB43036A20}" type="pres">
      <dgm:prSet presAssocID="{B1211AF2-8AA3-48C1-A116-99ECA4521B7D}" presName="childShape" presStyleCnt="0"/>
      <dgm:spPr/>
    </dgm:pt>
    <dgm:pt modelId="{6C55FF00-CCEE-4454-98C0-09CBEAC83807}" type="pres">
      <dgm:prSet presAssocID="{DBC30EBE-686B-43BD-B3BB-BC8596C9411F}" presName="Name13" presStyleLbl="parChTrans1D2" presStyleIdx="0" presStyleCnt="4"/>
      <dgm:spPr/>
    </dgm:pt>
    <dgm:pt modelId="{43B1C7E0-9C51-4E04-808E-EBD3494CFF3B}" type="pres">
      <dgm:prSet presAssocID="{18FBD81D-1817-48F6-BD1C-297229CC002F}" presName="childText" presStyleLbl="bgAcc1" presStyleIdx="0" presStyleCnt="4" custScaleX="177770">
        <dgm:presLayoutVars>
          <dgm:bulletEnabled val="1"/>
        </dgm:presLayoutVars>
      </dgm:prSet>
      <dgm:spPr/>
    </dgm:pt>
    <dgm:pt modelId="{A8400217-0A8A-437E-B74E-DCC68E559743}" type="pres">
      <dgm:prSet presAssocID="{031F7FE9-2399-4630-9B82-EFA90461C183}" presName="Name13" presStyleLbl="parChTrans1D2" presStyleIdx="1" presStyleCnt="4"/>
      <dgm:spPr/>
    </dgm:pt>
    <dgm:pt modelId="{7521B363-F692-4EC6-8A5B-4F8DFF4A8B04}" type="pres">
      <dgm:prSet presAssocID="{341389B4-7179-414F-AC0D-DC30B9EFB65B}" presName="childText" presStyleLbl="bgAcc1" presStyleIdx="1" presStyleCnt="4" custScaleX="176496">
        <dgm:presLayoutVars>
          <dgm:bulletEnabled val="1"/>
        </dgm:presLayoutVars>
      </dgm:prSet>
      <dgm:spPr/>
    </dgm:pt>
    <dgm:pt modelId="{8B184A4B-30FA-42D4-88D7-CFA97DE17B20}" type="pres">
      <dgm:prSet presAssocID="{892497C7-BFF4-47D9-88EC-C46E8DD0383C}" presName="Name13" presStyleLbl="parChTrans1D2" presStyleIdx="2" presStyleCnt="4"/>
      <dgm:spPr/>
    </dgm:pt>
    <dgm:pt modelId="{9A45672B-EC76-431F-A4B4-DA957A54B388}" type="pres">
      <dgm:prSet presAssocID="{371B4609-08B8-4611-AF0E-F57DB318D28B}" presName="childText" presStyleLbl="bgAcc1" presStyleIdx="2" presStyleCnt="4" custScaleX="176415">
        <dgm:presLayoutVars>
          <dgm:bulletEnabled val="1"/>
        </dgm:presLayoutVars>
      </dgm:prSet>
      <dgm:spPr/>
    </dgm:pt>
    <dgm:pt modelId="{59BF6291-C66D-400E-A066-01319C491651}" type="pres">
      <dgm:prSet presAssocID="{B3491DAE-2B88-43D6-8B7F-15D0496041D5}" presName="Name13" presStyleLbl="parChTrans1D2" presStyleIdx="3" presStyleCnt="4"/>
      <dgm:spPr/>
    </dgm:pt>
    <dgm:pt modelId="{FFA88F03-B0AD-42B6-AFE1-83EA6DC54C2C}" type="pres">
      <dgm:prSet presAssocID="{0EFE6157-4B17-461D-8F60-BDE5E2859678}" presName="childText" presStyleLbl="bgAcc1" presStyleIdx="3" presStyleCnt="4" custScaleX="179369">
        <dgm:presLayoutVars>
          <dgm:bulletEnabled val="1"/>
        </dgm:presLayoutVars>
      </dgm:prSet>
      <dgm:spPr/>
    </dgm:pt>
  </dgm:ptLst>
  <dgm:cxnLst>
    <dgm:cxn modelId="{B5A32A00-F31D-4B5C-B527-7B643B999C5E}" type="presOf" srcId="{371B4609-08B8-4611-AF0E-F57DB318D28B}" destId="{9A45672B-EC76-431F-A4B4-DA957A54B388}" srcOrd="0" destOrd="0" presId="urn:microsoft.com/office/officeart/2005/8/layout/hierarchy3"/>
    <dgm:cxn modelId="{619A440D-1AA9-41FD-9E91-CF830F45880F}" srcId="{B1211AF2-8AA3-48C1-A116-99ECA4521B7D}" destId="{371B4609-08B8-4611-AF0E-F57DB318D28B}" srcOrd="2" destOrd="0" parTransId="{892497C7-BFF4-47D9-88EC-C46E8DD0383C}" sibTransId="{16DC6F98-EB56-4D8F-8665-385A44CEF1EA}"/>
    <dgm:cxn modelId="{07DC8F25-FD5F-462C-A28E-0808E628C9C0}" type="presOf" srcId="{B3491DAE-2B88-43D6-8B7F-15D0496041D5}" destId="{59BF6291-C66D-400E-A066-01319C491651}" srcOrd="0" destOrd="0" presId="urn:microsoft.com/office/officeart/2005/8/layout/hierarchy3"/>
    <dgm:cxn modelId="{59EF9428-717D-409B-8741-49BA51A0A542}" type="presOf" srcId="{B1211AF2-8AA3-48C1-A116-99ECA4521B7D}" destId="{612516C6-F7F0-465D-B0FB-064EB2D7CA6D}" srcOrd="0" destOrd="0" presId="urn:microsoft.com/office/officeart/2005/8/layout/hierarchy3"/>
    <dgm:cxn modelId="{061E395E-C631-49B4-ADAA-1C7A2C758384}" srcId="{DAF220C2-F816-47E9-BC82-81F3C7689AE0}" destId="{B1211AF2-8AA3-48C1-A116-99ECA4521B7D}" srcOrd="0" destOrd="0" parTransId="{783F57DB-691E-49A5-B920-582D7BC51E76}" sibTransId="{083A3615-C57D-4E9F-8231-C139966ADABE}"/>
    <dgm:cxn modelId="{33B7C268-DC7A-41B4-8D60-7B0055A6CA7F}" srcId="{B1211AF2-8AA3-48C1-A116-99ECA4521B7D}" destId="{0EFE6157-4B17-461D-8F60-BDE5E2859678}" srcOrd="3" destOrd="0" parTransId="{B3491DAE-2B88-43D6-8B7F-15D0496041D5}" sibTransId="{CB373690-E4C1-41FC-B55B-D8F67A0BF82C}"/>
    <dgm:cxn modelId="{1FC5144B-AC70-4AB4-B526-A66E09468A22}" srcId="{B1211AF2-8AA3-48C1-A116-99ECA4521B7D}" destId="{341389B4-7179-414F-AC0D-DC30B9EFB65B}" srcOrd="1" destOrd="0" parTransId="{031F7FE9-2399-4630-9B82-EFA90461C183}" sibTransId="{F412D82E-C536-41D9-B5B0-93A1FD89E91F}"/>
    <dgm:cxn modelId="{CCA0518B-FE81-4012-9554-E7CE6F77A2D6}" type="presOf" srcId="{892497C7-BFF4-47D9-88EC-C46E8DD0383C}" destId="{8B184A4B-30FA-42D4-88D7-CFA97DE17B20}" srcOrd="0" destOrd="0" presId="urn:microsoft.com/office/officeart/2005/8/layout/hierarchy3"/>
    <dgm:cxn modelId="{3314CB8F-9396-4933-83AD-5FF4B9FBBC33}" type="presOf" srcId="{DBC30EBE-686B-43BD-B3BB-BC8596C9411F}" destId="{6C55FF00-CCEE-4454-98C0-09CBEAC83807}" srcOrd="0" destOrd="0" presId="urn:microsoft.com/office/officeart/2005/8/layout/hierarchy3"/>
    <dgm:cxn modelId="{590BB8A3-DFFB-4640-9D5C-3B8F83BB0172}" srcId="{B1211AF2-8AA3-48C1-A116-99ECA4521B7D}" destId="{18FBD81D-1817-48F6-BD1C-297229CC002F}" srcOrd="0" destOrd="0" parTransId="{DBC30EBE-686B-43BD-B3BB-BC8596C9411F}" sibTransId="{10AF7B57-FFF1-4CC1-B770-3403C9BF4624}"/>
    <dgm:cxn modelId="{FC42A4A5-B43E-42CD-B7A3-7C15BD0BE5B7}" type="presOf" srcId="{DAF220C2-F816-47E9-BC82-81F3C7689AE0}" destId="{3E1F7F95-E0B6-4B17-B44B-204F53C1D43D}" srcOrd="0" destOrd="0" presId="urn:microsoft.com/office/officeart/2005/8/layout/hierarchy3"/>
    <dgm:cxn modelId="{724FF4CD-CDB6-4C60-BCF4-3F608B1083FF}" type="presOf" srcId="{18FBD81D-1817-48F6-BD1C-297229CC002F}" destId="{43B1C7E0-9C51-4E04-808E-EBD3494CFF3B}" srcOrd="0" destOrd="0" presId="urn:microsoft.com/office/officeart/2005/8/layout/hierarchy3"/>
    <dgm:cxn modelId="{722F3CD9-6DD4-41CF-A53C-F587B19F2D27}" type="presOf" srcId="{341389B4-7179-414F-AC0D-DC30B9EFB65B}" destId="{7521B363-F692-4EC6-8A5B-4F8DFF4A8B04}" srcOrd="0" destOrd="0" presId="urn:microsoft.com/office/officeart/2005/8/layout/hierarchy3"/>
    <dgm:cxn modelId="{6ECB75DB-E73A-4370-9B26-804E69341B6B}" type="presOf" srcId="{B1211AF2-8AA3-48C1-A116-99ECA4521B7D}" destId="{2E21443C-01CD-4D5E-BB98-E58889413EB1}" srcOrd="1" destOrd="0" presId="urn:microsoft.com/office/officeart/2005/8/layout/hierarchy3"/>
    <dgm:cxn modelId="{2DB2B5F1-EB80-4CBF-9EBD-3AFFB398F7AF}" type="presOf" srcId="{031F7FE9-2399-4630-9B82-EFA90461C183}" destId="{A8400217-0A8A-437E-B74E-DCC68E559743}" srcOrd="0" destOrd="0" presId="urn:microsoft.com/office/officeart/2005/8/layout/hierarchy3"/>
    <dgm:cxn modelId="{491FDAF4-B7A3-48D9-AE04-F9BBD61292A7}" type="presOf" srcId="{0EFE6157-4B17-461D-8F60-BDE5E2859678}" destId="{FFA88F03-B0AD-42B6-AFE1-83EA6DC54C2C}" srcOrd="0" destOrd="0" presId="urn:microsoft.com/office/officeart/2005/8/layout/hierarchy3"/>
    <dgm:cxn modelId="{B674D8A3-EC86-4FAA-8CC1-062F8A01CC6F}" type="presParOf" srcId="{3E1F7F95-E0B6-4B17-B44B-204F53C1D43D}" destId="{3FA666E1-01DB-4159-BB6E-B305245A2EAA}" srcOrd="0" destOrd="0" presId="urn:microsoft.com/office/officeart/2005/8/layout/hierarchy3"/>
    <dgm:cxn modelId="{B1316EFB-76DB-4F1D-8B20-41DEC08C1CBC}" type="presParOf" srcId="{3FA666E1-01DB-4159-BB6E-B305245A2EAA}" destId="{3F49568C-2F8D-4417-AEAD-82464C7185F0}" srcOrd="0" destOrd="0" presId="urn:microsoft.com/office/officeart/2005/8/layout/hierarchy3"/>
    <dgm:cxn modelId="{C8529219-52EF-45B8-BFCF-9987A0ACACEF}" type="presParOf" srcId="{3F49568C-2F8D-4417-AEAD-82464C7185F0}" destId="{612516C6-F7F0-465D-B0FB-064EB2D7CA6D}" srcOrd="0" destOrd="0" presId="urn:microsoft.com/office/officeart/2005/8/layout/hierarchy3"/>
    <dgm:cxn modelId="{034B3462-E627-43B9-9BE1-22B7E56B4BBC}" type="presParOf" srcId="{3F49568C-2F8D-4417-AEAD-82464C7185F0}" destId="{2E21443C-01CD-4D5E-BB98-E58889413EB1}" srcOrd="1" destOrd="0" presId="urn:microsoft.com/office/officeart/2005/8/layout/hierarchy3"/>
    <dgm:cxn modelId="{6700BB90-28B3-41E5-BDD3-E9B9756997E8}" type="presParOf" srcId="{3FA666E1-01DB-4159-BB6E-B305245A2EAA}" destId="{C5AB12DC-3A4A-4DF4-97EC-E4BB43036A20}" srcOrd="1" destOrd="0" presId="urn:microsoft.com/office/officeart/2005/8/layout/hierarchy3"/>
    <dgm:cxn modelId="{1EF35F55-73A8-442C-97B5-ACEFB6AA2911}" type="presParOf" srcId="{C5AB12DC-3A4A-4DF4-97EC-E4BB43036A20}" destId="{6C55FF00-CCEE-4454-98C0-09CBEAC83807}" srcOrd="0" destOrd="0" presId="urn:microsoft.com/office/officeart/2005/8/layout/hierarchy3"/>
    <dgm:cxn modelId="{930887B3-ED48-4E0F-BA74-50080A9D453E}" type="presParOf" srcId="{C5AB12DC-3A4A-4DF4-97EC-E4BB43036A20}" destId="{43B1C7E0-9C51-4E04-808E-EBD3494CFF3B}" srcOrd="1" destOrd="0" presId="urn:microsoft.com/office/officeart/2005/8/layout/hierarchy3"/>
    <dgm:cxn modelId="{E6E2B7CC-D185-4341-8B45-BC127EFFCFF3}" type="presParOf" srcId="{C5AB12DC-3A4A-4DF4-97EC-E4BB43036A20}" destId="{A8400217-0A8A-437E-B74E-DCC68E559743}" srcOrd="2" destOrd="0" presId="urn:microsoft.com/office/officeart/2005/8/layout/hierarchy3"/>
    <dgm:cxn modelId="{FC75F20A-ECB1-4F2C-A055-A07878412BA8}" type="presParOf" srcId="{C5AB12DC-3A4A-4DF4-97EC-E4BB43036A20}" destId="{7521B363-F692-4EC6-8A5B-4F8DFF4A8B04}" srcOrd="3" destOrd="0" presId="urn:microsoft.com/office/officeart/2005/8/layout/hierarchy3"/>
    <dgm:cxn modelId="{500B2BC4-2D80-458D-B32F-61B58DC5D2F7}" type="presParOf" srcId="{C5AB12DC-3A4A-4DF4-97EC-E4BB43036A20}" destId="{8B184A4B-30FA-42D4-88D7-CFA97DE17B20}" srcOrd="4" destOrd="0" presId="urn:microsoft.com/office/officeart/2005/8/layout/hierarchy3"/>
    <dgm:cxn modelId="{F8E53306-F8D2-40A4-A974-6B08DE646F66}" type="presParOf" srcId="{C5AB12DC-3A4A-4DF4-97EC-E4BB43036A20}" destId="{9A45672B-EC76-431F-A4B4-DA957A54B388}" srcOrd="5" destOrd="0" presId="urn:microsoft.com/office/officeart/2005/8/layout/hierarchy3"/>
    <dgm:cxn modelId="{5DE121BD-90FD-44E0-BF74-57746239A3AF}" type="presParOf" srcId="{C5AB12DC-3A4A-4DF4-97EC-E4BB43036A20}" destId="{59BF6291-C66D-400E-A066-01319C491651}" srcOrd="6" destOrd="0" presId="urn:microsoft.com/office/officeart/2005/8/layout/hierarchy3"/>
    <dgm:cxn modelId="{80ADD343-DE0D-42B7-9CDD-2C54A24D0777}" type="presParOf" srcId="{C5AB12DC-3A4A-4DF4-97EC-E4BB43036A20}" destId="{FFA88F03-B0AD-42B6-AFE1-83EA6DC54C2C}"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80A93C-1F3E-4D5B-9FD8-E5C38BA6863D}"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CE58C32C-2EFA-4602-A742-2B9B598DF4AE}">
      <dgm:prSet phldrT="[Text]" custT="1"/>
      <dgm:spPr>
        <a:solidFill>
          <a:schemeClr val="bg1">
            <a:lumMod val="50000"/>
          </a:schemeClr>
        </a:solidFill>
      </dgm:spPr>
      <dgm:t>
        <a:bodyPr/>
        <a:lstStyle/>
        <a:p>
          <a:r>
            <a:rPr lang="en-US" sz="2000" dirty="0"/>
            <a:t>Study replicated with </a:t>
          </a:r>
          <a:br>
            <a:rPr lang="en-US" sz="2000" dirty="0"/>
          </a:br>
          <a:r>
            <a:rPr lang="en-US" sz="2000" dirty="0"/>
            <a:t>MSM in Ghana</a:t>
          </a:r>
        </a:p>
      </dgm:t>
    </dgm:pt>
    <dgm:pt modelId="{FDA3E348-BC6B-4ED3-96E4-4404AD0E4906}" type="parTrans" cxnId="{8774C6DD-4A89-41A5-B69B-69EA754340AD}">
      <dgm:prSet/>
      <dgm:spPr/>
      <dgm:t>
        <a:bodyPr/>
        <a:lstStyle/>
        <a:p>
          <a:endParaRPr lang="en-US"/>
        </a:p>
      </dgm:t>
    </dgm:pt>
    <dgm:pt modelId="{CA9EB292-A773-43CF-A3F5-0BF13133DED8}" type="sibTrans" cxnId="{8774C6DD-4A89-41A5-B69B-69EA754340AD}">
      <dgm:prSet/>
      <dgm:spPr/>
      <dgm:t>
        <a:bodyPr/>
        <a:lstStyle/>
        <a:p>
          <a:endParaRPr lang="en-US"/>
        </a:p>
      </dgm:t>
    </dgm:pt>
    <dgm:pt modelId="{388850FD-0939-45DC-8DA1-99CC0F94F526}">
      <dgm:prSet phldrT="[Text]" custT="1"/>
      <dgm:spPr>
        <a:solidFill>
          <a:schemeClr val="accent4"/>
        </a:solidFill>
      </dgm:spPr>
      <dgm:t>
        <a:bodyPr/>
        <a:lstStyle/>
        <a:p>
          <a:r>
            <a:rPr lang="en-US" sz="2000" dirty="0"/>
            <a:t>PEPFAR highlights study at annual meeting, DREAMS satellite, &amp; annual report</a:t>
          </a:r>
        </a:p>
      </dgm:t>
    </dgm:pt>
    <dgm:pt modelId="{5BAF3DF2-DC2A-4013-BD9A-F7D680A59CD5}" type="parTrans" cxnId="{06EF0E7E-5F91-4EC9-8EAA-DA4011B9E4C3}">
      <dgm:prSet/>
      <dgm:spPr/>
      <dgm:t>
        <a:bodyPr/>
        <a:lstStyle/>
        <a:p>
          <a:endParaRPr lang="en-US"/>
        </a:p>
      </dgm:t>
    </dgm:pt>
    <dgm:pt modelId="{B5B8983A-FF45-4A55-BA0F-69FA90C1DE13}" type="sibTrans" cxnId="{06EF0E7E-5F91-4EC9-8EAA-DA4011B9E4C3}">
      <dgm:prSet/>
      <dgm:spPr/>
      <dgm:t>
        <a:bodyPr/>
        <a:lstStyle/>
        <a:p>
          <a:endParaRPr lang="en-US"/>
        </a:p>
      </dgm:t>
    </dgm:pt>
    <dgm:pt modelId="{569EC20A-CC2F-490F-8926-7CA2FFBD3830}">
      <dgm:prSet custT="1"/>
      <dgm:spPr>
        <a:solidFill>
          <a:schemeClr val="accent5"/>
        </a:solidFill>
      </dgm:spPr>
      <dgm:t>
        <a:bodyPr/>
        <a:lstStyle/>
        <a:p>
          <a:r>
            <a:rPr lang="en-US" sz="2000" dirty="0" err="1"/>
            <a:t>Tz</a:t>
          </a:r>
          <a:r>
            <a:rPr lang="en-US" sz="2000" dirty="0"/>
            <a:t> NACP/MOH </a:t>
          </a:r>
          <a:br>
            <a:rPr lang="en-US" sz="2000" dirty="0"/>
          </a:br>
          <a:r>
            <a:rPr lang="en-US" sz="2000" dirty="0"/>
            <a:t>support for additional </a:t>
          </a:r>
          <a:r>
            <a:rPr lang="en-US" sz="2000" dirty="0" err="1"/>
            <a:t>PrEP</a:t>
          </a:r>
          <a:r>
            <a:rPr lang="en-US" sz="2000" dirty="0"/>
            <a:t> demonstration projects</a:t>
          </a:r>
        </a:p>
      </dgm:t>
    </dgm:pt>
    <dgm:pt modelId="{79EC92D7-AFA9-4B91-86A1-5D80D3B0DE33}" type="parTrans" cxnId="{5204620A-C820-4871-B433-6B716CA980BC}">
      <dgm:prSet/>
      <dgm:spPr/>
      <dgm:t>
        <a:bodyPr/>
        <a:lstStyle/>
        <a:p>
          <a:endParaRPr lang="en-US"/>
        </a:p>
      </dgm:t>
    </dgm:pt>
    <dgm:pt modelId="{36CF95FF-9010-4ADE-9D10-25912A724069}" type="sibTrans" cxnId="{5204620A-C820-4871-B433-6B716CA980BC}">
      <dgm:prSet/>
      <dgm:spPr/>
      <dgm:t>
        <a:bodyPr/>
        <a:lstStyle/>
        <a:p>
          <a:endParaRPr lang="en-US"/>
        </a:p>
      </dgm:t>
    </dgm:pt>
    <dgm:pt modelId="{92E8C7B3-4A0C-436D-A5B0-803A118FB0F0}">
      <dgm:prSet phldrT="[Text]" custT="1"/>
      <dgm:spPr/>
      <dgm:t>
        <a:bodyPr/>
        <a:lstStyle/>
        <a:p>
          <a:r>
            <a:rPr lang="en-US" sz="2000" dirty="0"/>
            <a:t>Prep Acceptability Study</a:t>
          </a:r>
        </a:p>
        <a:p>
          <a:r>
            <a:rPr lang="en-US" sz="2000" dirty="0"/>
            <a:t>(9 months)</a:t>
          </a:r>
        </a:p>
      </dgm:t>
    </dgm:pt>
    <dgm:pt modelId="{60840E28-F513-4E68-B5BF-17FEB3EEFB0E}" type="sibTrans" cxnId="{2E96F1C8-49F4-46CF-A370-6E376DCFE05A}">
      <dgm:prSet/>
      <dgm:spPr/>
      <dgm:t>
        <a:bodyPr/>
        <a:lstStyle/>
        <a:p>
          <a:endParaRPr lang="en-US"/>
        </a:p>
      </dgm:t>
    </dgm:pt>
    <dgm:pt modelId="{10FC15E2-04FD-4259-85BB-9400A1D5B107}" type="parTrans" cxnId="{2E96F1C8-49F4-46CF-A370-6E376DCFE05A}">
      <dgm:prSet/>
      <dgm:spPr/>
      <dgm:t>
        <a:bodyPr/>
        <a:lstStyle/>
        <a:p>
          <a:endParaRPr lang="en-US"/>
        </a:p>
      </dgm:t>
    </dgm:pt>
    <dgm:pt modelId="{2CC59D18-FEF0-4399-8631-9A1C52A4BD74}" type="asst">
      <dgm:prSet phldrT="[Text]" custT="1"/>
      <dgm:spPr/>
      <dgm:t>
        <a:bodyPr/>
        <a:lstStyle/>
        <a:p>
          <a:r>
            <a:rPr lang="en-US" sz="2000" dirty="0" err="1"/>
            <a:t>PrEP</a:t>
          </a:r>
          <a:r>
            <a:rPr lang="en-US" sz="2000" dirty="0"/>
            <a:t> tools/framework </a:t>
          </a:r>
          <a:br>
            <a:rPr lang="en-US" sz="2000" dirty="0"/>
          </a:br>
          <a:r>
            <a:rPr lang="en-US" sz="2000" dirty="0"/>
            <a:t>used  for programming</a:t>
          </a:r>
        </a:p>
      </dgm:t>
    </dgm:pt>
    <dgm:pt modelId="{0C4807D2-BBBF-4312-A123-CACEA0C3E08E}" type="sibTrans" cxnId="{2D8B8745-E895-4E19-9E14-C1AA8D15749D}">
      <dgm:prSet/>
      <dgm:spPr/>
      <dgm:t>
        <a:bodyPr/>
        <a:lstStyle/>
        <a:p>
          <a:endParaRPr lang="en-US"/>
        </a:p>
      </dgm:t>
    </dgm:pt>
    <dgm:pt modelId="{0F7C44A4-8A07-4421-9DBD-9A8C9AB995ED}" type="parTrans" cxnId="{2D8B8745-E895-4E19-9E14-C1AA8D15749D}">
      <dgm:prSet/>
      <dgm:spPr/>
      <dgm:t>
        <a:bodyPr/>
        <a:lstStyle/>
        <a:p>
          <a:endParaRPr lang="en-US"/>
        </a:p>
      </dgm:t>
    </dgm:pt>
    <dgm:pt modelId="{3DA932F6-52C9-4F5F-9706-E42E7F5D9C7B}" type="pres">
      <dgm:prSet presAssocID="{6880A93C-1F3E-4D5B-9FD8-E5C38BA6863D}" presName="Name0" presStyleCnt="0">
        <dgm:presLayoutVars>
          <dgm:chPref val="1"/>
          <dgm:dir/>
          <dgm:animOne val="branch"/>
          <dgm:animLvl val="lvl"/>
          <dgm:resizeHandles val="exact"/>
        </dgm:presLayoutVars>
      </dgm:prSet>
      <dgm:spPr/>
    </dgm:pt>
    <dgm:pt modelId="{591DE17F-E29E-4031-B552-D6D871B2272E}" type="pres">
      <dgm:prSet presAssocID="{92E8C7B3-4A0C-436D-A5B0-803A118FB0F0}" presName="root1" presStyleCnt="0"/>
      <dgm:spPr/>
    </dgm:pt>
    <dgm:pt modelId="{D95D2E5D-20C5-44D3-94D7-346C1C876ECD}" type="pres">
      <dgm:prSet presAssocID="{92E8C7B3-4A0C-436D-A5B0-803A118FB0F0}" presName="LevelOneTextNode" presStyleLbl="node0" presStyleIdx="0" presStyleCnt="1" custScaleY="90263">
        <dgm:presLayoutVars>
          <dgm:chPref val="3"/>
        </dgm:presLayoutVars>
      </dgm:prSet>
      <dgm:spPr/>
    </dgm:pt>
    <dgm:pt modelId="{0383F2A5-B5F8-423E-BCEE-6D39562C2E0B}" type="pres">
      <dgm:prSet presAssocID="{92E8C7B3-4A0C-436D-A5B0-803A118FB0F0}" presName="level2hierChild" presStyleCnt="0"/>
      <dgm:spPr/>
    </dgm:pt>
    <dgm:pt modelId="{10C5E2FA-CAB0-461B-B1EF-DCC843487FCC}" type="pres">
      <dgm:prSet presAssocID="{0F7C44A4-8A07-4421-9DBD-9A8C9AB995ED}" presName="conn2-1" presStyleLbl="parChTrans1D2" presStyleIdx="0" presStyleCnt="4"/>
      <dgm:spPr/>
    </dgm:pt>
    <dgm:pt modelId="{79F147A4-EAFE-49DF-BFA9-3EC7A3A24BAF}" type="pres">
      <dgm:prSet presAssocID="{0F7C44A4-8A07-4421-9DBD-9A8C9AB995ED}" presName="connTx" presStyleLbl="parChTrans1D2" presStyleIdx="0" presStyleCnt="4"/>
      <dgm:spPr/>
    </dgm:pt>
    <dgm:pt modelId="{A8516AED-E580-461B-8F4E-409A1285F8D1}" type="pres">
      <dgm:prSet presAssocID="{2CC59D18-FEF0-4399-8631-9A1C52A4BD74}" presName="root2" presStyleCnt="0"/>
      <dgm:spPr/>
    </dgm:pt>
    <dgm:pt modelId="{3585DDB5-8FAF-4FA8-9DE0-7CC7726BDBE4}" type="pres">
      <dgm:prSet presAssocID="{2CC59D18-FEF0-4399-8631-9A1C52A4BD74}" presName="LevelTwoTextNode" presStyleLbl="asst1" presStyleIdx="0" presStyleCnt="1" custScaleX="92402">
        <dgm:presLayoutVars>
          <dgm:chPref val="3"/>
        </dgm:presLayoutVars>
      </dgm:prSet>
      <dgm:spPr/>
    </dgm:pt>
    <dgm:pt modelId="{E45C1DCF-DADC-49DA-8C05-178F4AD9A6E1}" type="pres">
      <dgm:prSet presAssocID="{2CC59D18-FEF0-4399-8631-9A1C52A4BD74}" presName="level3hierChild" presStyleCnt="0"/>
      <dgm:spPr/>
    </dgm:pt>
    <dgm:pt modelId="{6FFEFDC7-A138-4D06-994D-689372039FCC}" type="pres">
      <dgm:prSet presAssocID="{79EC92D7-AFA9-4B91-86A1-5D80D3B0DE33}" presName="conn2-1" presStyleLbl="parChTrans1D2" presStyleIdx="1" presStyleCnt="4"/>
      <dgm:spPr/>
    </dgm:pt>
    <dgm:pt modelId="{6BE94D0B-F5FC-4E9C-A091-7C4E7083958C}" type="pres">
      <dgm:prSet presAssocID="{79EC92D7-AFA9-4B91-86A1-5D80D3B0DE33}" presName="connTx" presStyleLbl="parChTrans1D2" presStyleIdx="1" presStyleCnt="4"/>
      <dgm:spPr/>
    </dgm:pt>
    <dgm:pt modelId="{3D4B45B0-3F6A-4EF9-A5DF-FC51361D254D}" type="pres">
      <dgm:prSet presAssocID="{569EC20A-CC2F-490F-8926-7CA2FFBD3830}" presName="root2" presStyleCnt="0"/>
      <dgm:spPr/>
    </dgm:pt>
    <dgm:pt modelId="{2CC2DCF8-BF76-4FF6-B0C2-23AA40E6C150}" type="pres">
      <dgm:prSet presAssocID="{569EC20A-CC2F-490F-8926-7CA2FFBD3830}" presName="LevelTwoTextNode" presStyleLbl="node2" presStyleIdx="0" presStyleCnt="3" custScaleX="92455">
        <dgm:presLayoutVars>
          <dgm:chPref val="3"/>
        </dgm:presLayoutVars>
      </dgm:prSet>
      <dgm:spPr/>
    </dgm:pt>
    <dgm:pt modelId="{97F2C3EC-AC54-473B-9FB4-0DEAB107AA7E}" type="pres">
      <dgm:prSet presAssocID="{569EC20A-CC2F-490F-8926-7CA2FFBD3830}" presName="level3hierChild" presStyleCnt="0"/>
      <dgm:spPr/>
    </dgm:pt>
    <dgm:pt modelId="{06C60952-F229-4060-AFDA-65C91ABC588D}" type="pres">
      <dgm:prSet presAssocID="{FDA3E348-BC6B-4ED3-96E4-4404AD0E4906}" presName="conn2-1" presStyleLbl="parChTrans1D2" presStyleIdx="2" presStyleCnt="4"/>
      <dgm:spPr/>
    </dgm:pt>
    <dgm:pt modelId="{D436B886-4106-4C1E-BAE6-F2C694A4B84C}" type="pres">
      <dgm:prSet presAssocID="{FDA3E348-BC6B-4ED3-96E4-4404AD0E4906}" presName="connTx" presStyleLbl="parChTrans1D2" presStyleIdx="2" presStyleCnt="4"/>
      <dgm:spPr/>
    </dgm:pt>
    <dgm:pt modelId="{9C549613-E98C-406A-BA86-72BDC799CB7A}" type="pres">
      <dgm:prSet presAssocID="{CE58C32C-2EFA-4602-A742-2B9B598DF4AE}" presName="root2" presStyleCnt="0"/>
      <dgm:spPr/>
    </dgm:pt>
    <dgm:pt modelId="{8D8120C7-4BA5-4542-B634-61FB8FB4F225}" type="pres">
      <dgm:prSet presAssocID="{CE58C32C-2EFA-4602-A742-2B9B598DF4AE}" presName="LevelTwoTextNode" presStyleLbl="node2" presStyleIdx="1" presStyleCnt="3" custScaleX="92455">
        <dgm:presLayoutVars>
          <dgm:chPref val="3"/>
        </dgm:presLayoutVars>
      </dgm:prSet>
      <dgm:spPr/>
    </dgm:pt>
    <dgm:pt modelId="{09E05F77-49D3-44ED-8F5F-86B49A82C906}" type="pres">
      <dgm:prSet presAssocID="{CE58C32C-2EFA-4602-A742-2B9B598DF4AE}" presName="level3hierChild" presStyleCnt="0"/>
      <dgm:spPr/>
    </dgm:pt>
    <dgm:pt modelId="{BA6CE749-E582-4DDA-A730-3D8B793A3D40}" type="pres">
      <dgm:prSet presAssocID="{5BAF3DF2-DC2A-4013-BD9A-F7D680A59CD5}" presName="conn2-1" presStyleLbl="parChTrans1D2" presStyleIdx="3" presStyleCnt="4"/>
      <dgm:spPr/>
    </dgm:pt>
    <dgm:pt modelId="{A7B89A8A-5A03-44CD-BD21-323D94850210}" type="pres">
      <dgm:prSet presAssocID="{5BAF3DF2-DC2A-4013-BD9A-F7D680A59CD5}" presName="connTx" presStyleLbl="parChTrans1D2" presStyleIdx="3" presStyleCnt="4"/>
      <dgm:spPr/>
    </dgm:pt>
    <dgm:pt modelId="{3E240793-B14C-473E-8B76-8C3CC26574D0}" type="pres">
      <dgm:prSet presAssocID="{388850FD-0939-45DC-8DA1-99CC0F94F526}" presName="root2" presStyleCnt="0"/>
      <dgm:spPr/>
    </dgm:pt>
    <dgm:pt modelId="{DC92ACB1-1C20-4F75-9C75-735223512F7D}" type="pres">
      <dgm:prSet presAssocID="{388850FD-0939-45DC-8DA1-99CC0F94F526}" presName="LevelTwoTextNode" presStyleLbl="node2" presStyleIdx="2" presStyleCnt="3" custScaleX="92455">
        <dgm:presLayoutVars>
          <dgm:chPref val="3"/>
        </dgm:presLayoutVars>
      </dgm:prSet>
      <dgm:spPr/>
    </dgm:pt>
    <dgm:pt modelId="{CF0DACF8-75FC-4882-92DA-A004E3270748}" type="pres">
      <dgm:prSet presAssocID="{388850FD-0939-45DC-8DA1-99CC0F94F526}" presName="level3hierChild" presStyleCnt="0"/>
      <dgm:spPr/>
    </dgm:pt>
  </dgm:ptLst>
  <dgm:cxnLst>
    <dgm:cxn modelId="{5204620A-C820-4871-B433-6B716CA980BC}" srcId="{92E8C7B3-4A0C-436D-A5B0-803A118FB0F0}" destId="{569EC20A-CC2F-490F-8926-7CA2FFBD3830}" srcOrd="1" destOrd="0" parTransId="{79EC92D7-AFA9-4B91-86A1-5D80D3B0DE33}" sibTransId="{36CF95FF-9010-4ADE-9D10-25912A724069}"/>
    <dgm:cxn modelId="{5BD3891E-8B46-4C16-9B17-2CF8B25919F2}" type="presOf" srcId="{79EC92D7-AFA9-4B91-86A1-5D80D3B0DE33}" destId="{6BE94D0B-F5FC-4E9C-A091-7C4E7083958C}" srcOrd="1" destOrd="0" presId="urn:microsoft.com/office/officeart/2008/layout/HorizontalMultiLevelHierarchy"/>
    <dgm:cxn modelId="{E7AC2920-BB50-46A3-B51F-293640F2D56B}" type="presOf" srcId="{569EC20A-CC2F-490F-8926-7CA2FFBD3830}" destId="{2CC2DCF8-BF76-4FF6-B0C2-23AA40E6C150}" srcOrd="0" destOrd="0" presId="urn:microsoft.com/office/officeart/2008/layout/HorizontalMultiLevelHierarchy"/>
    <dgm:cxn modelId="{5771F360-7A12-4506-8FBA-DA9C957480CF}" type="presOf" srcId="{5BAF3DF2-DC2A-4013-BD9A-F7D680A59CD5}" destId="{A7B89A8A-5A03-44CD-BD21-323D94850210}" srcOrd="1" destOrd="0" presId="urn:microsoft.com/office/officeart/2008/layout/HorizontalMultiLevelHierarchy"/>
    <dgm:cxn modelId="{B365DC62-292F-4DF3-9805-649B9AA25885}" type="presOf" srcId="{0F7C44A4-8A07-4421-9DBD-9A8C9AB995ED}" destId="{79F147A4-EAFE-49DF-BFA9-3EC7A3A24BAF}" srcOrd="1" destOrd="0" presId="urn:microsoft.com/office/officeart/2008/layout/HorizontalMultiLevelHierarchy"/>
    <dgm:cxn modelId="{2D8B8745-E895-4E19-9E14-C1AA8D15749D}" srcId="{92E8C7B3-4A0C-436D-A5B0-803A118FB0F0}" destId="{2CC59D18-FEF0-4399-8631-9A1C52A4BD74}" srcOrd="0" destOrd="0" parTransId="{0F7C44A4-8A07-4421-9DBD-9A8C9AB995ED}" sibTransId="{0C4807D2-BBBF-4312-A123-CACEA0C3E08E}"/>
    <dgm:cxn modelId="{B13CCB65-8551-4AA5-969C-7E538B0810CA}" type="presOf" srcId="{2CC59D18-FEF0-4399-8631-9A1C52A4BD74}" destId="{3585DDB5-8FAF-4FA8-9DE0-7CC7726BDBE4}" srcOrd="0" destOrd="0" presId="urn:microsoft.com/office/officeart/2008/layout/HorizontalMultiLevelHierarchy"/>
    <dgm:cxn modelId="{D8EA3854-278D-4129-907B-CC7B4F82CDB7}" type="presOf" srcId="{92E8C7B3-4A0C-436D-A5B0-803A118FB0F0}" destId="{D95D2E5D-20C5-44D3-94D7-346C1C876ECD}" srcOrd="0" destOrd="0" presId="urn:microsoft.com/office/officeart/2008/layout/HorizontalMultiLevelHierarchy"/>
    <dgm:cxn modelId="{B1A1F55A-F607-4D4B-9083-D98BB55C6D76}" type="presOf" srcId="{CE58C32C-2EFA-4602-A742-2B9B598DF4AE}" destId="{8D8120C7-4BA5-4542-B634-61FB8FB4F225}" srcOrd="0" destOrd="0" presId="urn:microsoft.com/office/officeart/2008/layout/HorizontalMultiLevelHierarchy"/>
    <dgm:cxn modelId="{06EF0E7E-5F91-4EC9-8EAA-DA4011B9E4C3}" srcId="{92E8C7B3-4A0C-436D-A5B0-803A118FB0F0}" destId="{388850FD-0939-45DC-8DA1-99CC0F94F526}" srcOrd="3" destOrd="0" parTransId="{5BAF3DF2-DC2A-4013-BD9A-F7D680A59CD5}" sibTransId="{B5B8983A-FF45-4A55-BA0F-69FA90C1DE13}"/>
    <dgm:cxn modelId="{075A878C-A212-4BFC-9FFD-A7DF309F285C}" type="presOf" srcId="{FDA3E348-BC6B-4ED3-96E4-4404AD0E4906}" destId="{D436B886-4106-4C1E-BAE6-F2C694A4B84C}" srcOrd="1" destOrd="0" presId="urn:microsoft.com/office/officeart/2008/layout/HorizontalMultiLevelHierarchy"/>
    <dgm:cxn modelId="{B70EC89B-5209-48B2-A23D-E5F62A701822}" type="presOf" srcId="{388850FD-0939-45DC-8DA1-99CC0F94F526}" destId="{DC92ACB1-1C20-4F75-9C75-735223512F7D}" srcOrd="0" destOrd="0" presId="urn:microsoft.com/office/officeart/2008/layout/HorizontalMultiLevelHierarchy"/>
    <dgm:cxn modelId="{536E329C-6CEC-4C83-AD3B-1A99797841F8}" type="presOf" srcId="{0F7C44A4-8A07-4421-9DBD-9A8C9AB995ED}" destId="{10C5E2FA-CAB0-461B-B1EF-DCC843487FCC}" srcOrd="0" destOrd="0" presId="urn:microsoft.com/office/officeart/2008/layout/HorizontalMultiLevelHierarchy"/>
    <dgm:cxn modelId="{437291AD-466E-48EA-AFBD-7153B1C47B94}" type="presOf" srcId="{79EC92D7-AFA9-4B91-86A1-5D80D3B0DE33}" destId="{6FFEFDC7-A138-4D06-994D-689372039FCC}" srcOrd="0" destOrd="0" presId="urn:microsoft.com/office/officeart/2008/layout/HorizontalMultiLevelHierarchy"/>
    <dgm:cxn modelId="{2E96F1C8-49F4-46CF-A370-6E376DCFE05A}" srcId="{6880A93C-1F3E-4D5B-9FD8-E5C38BA6863D}" destId="{92E8C7B3-4A0C-436D-A5B0-803A118FB0F0}" srcOrd="0" destOrd="0" parTransId="{10FC15E2-04FD-4259-85BB-9400A1D5B107}" sibTransId="{60840E28-F513-4E68-B5BF-17FEB3EEFB0E}"/>
    <dgm:cxn modelId="{4DA23BCC-BE71-45E9-9FB9-A0A70AB42EA0}" type="presOf" srcId="{5BAF3DF2-DC2A-4013-BD9A-F7D680A59CD5}" destId="{BA6CE749-E582-4DDA-A730-3D8B793A3D40}" srcOrd="0" destOrd="0" presId="urn:microsoft.com/office/officeart/2008/layout/HorizontalMultiLevelHierarchy"/>
    <dgm:cxn modelId="{8774C6DD-4A89-41A5-B69B-69EA754340AD}" srcId="{92E8C7B3-4A0C-436D-A5B0-803A118FB0F0}" destId="{CE58C32C-2EFA-4602-A742-2B9B598DF4AE}" srcOrd="2" destOrd="0" parTransId="{FDA3E348-BC6B-4ED3-96E4-4404AD0E4906}" sibTransId="{CA9EB292-A773-43CF-A3F5-0BF13133DED8}"/>
    <dgm:cxn modelId="{5CCC19EA-EF84-490F-A149-FB5A3D8D66D9}" type="presOf" srcId="{FDA3E348-BC6B-4ED3-96E4-4404AD0E4906}" destId="{06C60952-F229-4060-AFDA-65C91ABC588D}" srcOrd="0" destOrd="0" presId="urn:microsoft.com/office/officeart/2008/layout/HorizontalMultiLevelHierarchy"/>
    <dgm:cxn modelId="{5F9826FA-DBAD-4F0C-81F4-BC894017440E}" type="presOf" srcId="{6880A93C-1F3E-4D5B-9FD8-E5C38BA6863D}" destId="{3DA932F6-52C9-4F5F-9706-E42E7F5D9C7B}" srcOrd="0" destOrd="0" presId="urn:microsoft.com/office/officeart/2008/layout/HorizontalMultiLevelHierarchy"/>
    <dgm:cxn modelId="{A49001E3-671D-44B0-A7C4-75A151294906}" type="presParOf" srcId="{3DA932F6-52C9-4F5F-9706-E42E7F5D9C7B}" destId="{591DE17F-E29E-4031-B552-D6D871B2272E}" srcOrd="0" destOrd="0" presId="urn:microsoft.com/office/officeart/2008/layout/HorizontalMultiLevelHierarchy"/>
    <dgm:cxn modelId="{834C7958-023B-414A-BB39-39766D58E041}" type="presParOf" srcId="{591DE17F-E29E-4031-B552-D6D871B2272E}" destId="{D95D2E5D-20C5-44D3-94D7-346C1C876ECD}" srcOrd="0" destOrd="0" presId="urn:microsoft.com/office/officeart/2008/layout/HorizontalMultiLevelHierarchy"/>
    <dgm:cxn modelId="{33CB8E2D-3B64-4B0F-AEEE-D3142F29529A}" type="presParOf" srcId="{591DE17F-E29E-4031-B552-D6D871B2272E}" destId="{0383F2A5-B5F8-423E-BCEE-6D39562C2E0B}" srcOrd="1" destOrd="0" presId="urn:microsoft.com/office/officeart/2008/layout/HorizontalMultiLevelHierarchy"/>
    <dgm:cxn modelId="{2F2E0609-07C1-4290-874D-CC8A50867B1C}" type="presParOf" srcId="{0383F2A5-B5F8-423E-BCEE-6D39562C2E0B}" destId="{10C5E2FA-CAB0-461B-B1EF-DCC843487FCC}" srcOrd="0" destOrd="0" presId="urn:microsoft.com/office/officeart/2008/layout/HorizontalMultiLevelHierarchy"/>
    <dgm:cxn modelId="{805004F4-9773-4CAA-B0DC-42C282E52325}" type="presParOf" srcId="{10C5E2FA-CAB0-461B-B1EF-DCC843487FCC}" destId="{79F147A4-EAFE-49DF-BFA9-3EC7A3A24BAF}" srcOrd="0" destOrd="0" presId="urn:microsoft.com/office/officeart/2008/layout/HorizontalMultiLevelHierarchy"/>
    <dgm:cxn modelId="{6878D626-B960-4155-B1F2-F5B794015F95}" type="presParOf" srcId="{0383F2A5-B5F8-423E-BCEE-6D39562C2E0B}" destId="{A8516AED-E580-461B-8F4E-409A1285F8D1}" srcOrd="1" destOrd="0" presId="urn:microsoft.com/office/officeart/2008/layout/HorizontalMultiLevelHierarchy"/>
    <dgm:cxn modelId="{053278F9-CA9D-431D-91DD-0E1312BA2DE2}" type="presParOf" srcId="{A8516AED-E580-461B-8F4E-409A1285F8D1}" destId="{3585DDB5-8FAF-4FA8-9DE0-7CC7726BDBE4}" srcOrd="0" destOrd="0" presId="urn:microsoft.com/office/officeart/2008/layout/HorizontalMultiLevelHierarchy"/>
    <dgm:cxn modelId="{0006EEF2-5322-4DCD-AC9F-B3F64605699F}" type="presParOf" srcId="{A8516AED-E580-461B-8F4E-409A1285F8D1}" destId="{E45C1DCF-DADC-49DA-8C05-178F4AD9A6E1}" srcOrd="1" destOrd="0" presId="urn:microsoft.com/office/officeart/2008/layout/HorizontalMultiLevelHierarchy"/>
    <dgm:cxn modelId="{9AC99BA9-61ED-4A2D-9EA5-1FF536A1BF42}" type="presParOf" srcId="{0383F2A5-B5F8-423E-BCEE-6D39562C2E0B}" destId="{6FFEFDC7-A138-4D06-994D-689372039FCC}" srcOrd="2" destOrd="0" presId="urn:microsoft.com/office/officeart/2008/layout/HorizontalMultiLevelHierarchy"/>
    <dgm:cxn modelId="{1A77D942-ABC1-4421-9C60-886BBDB4B068}" type="presParOf" srcId="{6FFEFDC7-A138-4D06-994D-689372039FCC}" destId="{6BE94D0B-F5FC-4E9C-A091-7C4E7083958C}" srcOrd="0" destOrd="0" presId="urn:microsoft.com/office/officeart/2008/layout/HorizontalMultiLevelHierarchy"/>
    <dgm:cxn modelId="{FD25A11A-2BFB-407D-80F5-19B1173F994E}" type="presParOf" srcId="{0383F2A5-B5F8-423E-BCEE-6D39562C2E0B}" destId="{3D4B45B0-3F6A-4EF9-A5DF-FC51361D254D}" srcOrd="3" destOrd="0" presId="urn:microsoft.com/office/officeart/2008/layout/HorizontalMultiLevelHierarchy"/>
    <dgm:cxn modelId="{6EC74643-B80A-4A9A-AEDB-3F0CC677BA90}" type="presParOf" srcId="{3D4B45B0-3F6A-4EF9-A5DF-FC51361D254D}" destId="{2CC2DCF8-BF76-4FF6-B0C2-23AA40E6C150}" srcOrd="0" destOrd="0" presId="urn:microsoft.com/office/officeart/2008/layout/HorizontalMultiLevelHierarchy"/>
    <dgm:cxn modelId="{F23B91B6-F916-44FA-A6C5-2A7A841C779E}" type="presParOf" srcId="{3D4B45B0-3F6A-4EF9-A5DF-FC51361D254D}" destId="{97F2C3EC-AC54-473B-9FB4-0DEAB107AA7E}" srcOrd="1" destOrd="0" presId="urn:microsoft.com/office/officeart/2008/layout/HorizontalMultiLevelHierarchy"/>
    <dgm:cxn modelId="{31831BFD-D708-4259-9CD7-4DF214B4B38B}" type="presParOf" srcId="{0383F2A5-B5F8-423E-BCEE-6D39562C2E0B}" destId="{06C60952-F229-4060-AFDA-65C91ABC588D}" srcOrd="4" destOrd="0" presId="urn:microsoft.com/office/officeart/2008/layout/HorizontalMultiLevelHierarchy"/>
    <dgm:cxn modelId="{B94873DE-23A1-40CC-8A58-62A3C03367D7}" type="presParOf" srcId="{06C60952-F229-4060-AFDA-65C91ABC588D}" destId="{D436B886-4106-4C1E-BAE6-F2C694A4B84C}" srcOrd="0" destOrd="0" presId="urn:microsoft.com/office/officeart/2008/layout/HorizontalMultiLevelHierarchy"/>
    <dgm:cxn modelId="{9D392582-04CB-468C-B1B1-0AF15CDECA92}" type="presParOf" srcId="{0383F2A5-B5F8-423E-BCEE-6D39562C2E0B}" destId="{9C549613-E98C-406A-BA86-72BDC799CB7A}" srcOrd="5" destOrd="0" presId="urn:microsoft.com/office/officeart/2008/layout/HorizontalMultiLevelHierarchy"/>
    <dgm:cxn modelId="{720C69CB-D237-4696-A859-551503E81374}" type="presParOf" srcId="{9C549613-E98C-406A-BA86-72BDC799CB7A}" destId="{8D8120C7-4BA5-4542-B634-61FB8FB4F225}" srcOrd="0" destOrd="0" presId="urn:microsoft.com/office/officeart/2008/layout/HorizontalMultiLevelHierarchy"/>
    <dgm:cxn modelId="{F62FF167-119B-4522-B358-DCA9EF8A9AFA}" type="presParOf" srcId="{9C549613-E98C-406A-BA86-72BDC799CB7A}" destId="{09E05F77-49D3-44ED-8F5F-86B49A82C906}" srcOrd="1" destOrd="0" presId="urn:microsoft.com/office/officeart/2008/layout/HorizontalMultiLevelHierarchy"/>
    <dgm:cxn modelId="{13E46473-A8BB-475F-BDFB-BA2B495347F1}" type="presParOf" srcId="{0383F2A5-B5F8-423E-BCEE-6D39562C2E0B}" destId="{BA6CE749-E582-4DDA-A730-3D8B793A3D40}" srcOrd="6" destOrd="0" presId="urn:microsoft.com/office/officeart/2008/layout/HorizontalMultiLevelHierarchy"/>
    <dgm:cxn modelId="{51426DD5-6EC3-4AFE-BCCF-5C9F4CB1BE58}" type="presParOf" srcId="{BA6CE749-E582-4DDA-A730-3D8B793A3D40}" destId="{A7B89A8A-5A03-44CD-BD21-323D94850210}" srcOrd="0" destOrd="0" presId="urn:microsoft.com/office/officeart/2008/layout/HorizontalMultiLevelHierarchy"/>
    <dgm:cxn modelId="{5C1B5B6C-3BDE-400E-8E63-8786F92A53D4}" type="presParOf" srcId="{0383F2A5-B5F8-423E-BCEE-6D39562C2E0B}" destId="{3E240793-B14C-473E-8B76-8C3CC26574D0}" srcOrd="7" destOrd="0" presId="urn:microsoft.com/office/officeart/2008/layout/HorizontalMultiLevelHierarchy"/>
    <dgm:cxn modelId="{72E6F5F0-7D42-43F7-8AB4-71203D4D3CB7}" type="presParOf" srcId="{3E240793-B14C-473E-8B76-8C3CC26574D0}" destId="{DC92ACB1-1C20-4F75-9C75-735223512F7D}" srcOrd="0" destOrd="0" presId="urn:microsoft.com/office/officeart/2008/layout/HorizontalMultiLevelHierarchy"/>
    <dgm:cxn modelId="{8AC17824-3A44-4801-A6B8-67F27541D9D4}" type="presParOf" srcId="{3E240793-B14C-473E-8B76-8C3CC26574D0}" destId="{CF0DACF8-75FC-4882-92DA-A004E327074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C13F-B5E0-4B5E-A8DC-5C088A717284}">
      <dsp:nvSpPr>
        <dsp:cNvPr id="0" name=""/>
        <dsp:cNvSpPr/>
      </dsp:nvSpPr>
      <dsp:spPr>
        <a:xfrm rot="16200000">
          <a:off x="-734081" y="1452560"/>
          <a:ext cx="2179320" cy="34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6257" bIns="0" numCol="1" spcCol="1270" anchor="t" anchorCtr="0">
          <a:noAutofit/>
        </a:bodyPr>
        <a:lstStyle/>
        <a:p>
          <a:pPr marL="0" lvl="0" indent="0" algn="r" defTabSz="800100">
            <a:lnSpc>
              <a:spcPct val="90000"/>
            </a:lnSpc>
            <a:spcBef>
              <a:spcPct val="0"/>
            </a:spcBef>
            <a:spcAft>
              <a:spcPct val="35000"/>
            </a:spcAft>
            <a:buNone/>
          </a:pPr>
          <a:r>
            <a:rPr lang="en-US" sz="1800" kern="1200" dirty="0"/>
            <a:t>AGYW</a:t>
          </a:r>
        </a:p>
      </dsp:txBody>
      <dsp:txXfrm>
        <a:off x="-734081" y="1452560"/>
        <a:ext cx="2179320" cy="347251"/>
      </dsp:txXfrm>
    </dsp:sp>
    <dsp:sp modelId="{5DF89596-E00A-450A-BE69-40A47250BB60}">
      <dsp:nvSpPr>
        <dsp:cNvPr id="0" name=""/>
        <dsp:cNvSpPr/>
      </dsp:nvSpPr>
      <dsp:spPr>
        <a:xfrm>
          <a:off x="439170" y="536526"/>
          <a:ext cx="2235389" cy="2179320"/>
        </a:xfrm>
        <a:prstGeom prst="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06257"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Franklin Gothic Book" panose="020B0503020102020204" pitchFamily="34" charset="0"/>
            </a:rPr>
            <a:t>24 in-depth interviews (IDIs)</a:t>
          </a:r>
          <a:endParaRPr lang="en-US" sz="1800" kern="1200" dirty="0">
            <a:solidFill>
              <a:schemeClr val="tx1"/>
            </a:solidFill>
          </a:endParaRPr>
        </a:p>
        <a:p>
          <a:pPr marL="342900" lvl="2" indent="-171450" algn="l" defTabSz="800100">
            <a:lnSpc>
              <a:spcPct val="90000"/>
            </a:lnSpc>
            <a:spcBef>
              <a:spcPct val="0"/>
            </a:spcBef>
            <a:spcAft>
              <a:spcPct val="15000"/>
            </a:spcAft>
            <a:buChar char="•"/>
          </a:pPr>
          <a:r>
            <a:rPr lang="en-US" sz="1800" kern="1200">
              <a:solidFill>
                <a:schemeClr val="tx1"/>
              </a:solidFill>
              <a:latin typeface="Franklin Gothic Book" panose="020B0503020102020204" pitchFamily="34" charset="0"/>
            </a:rPr>
            <a:t>Partnered AGYW</a:t>
          </a:r>
          <a:endParaRPr lang="en-US" sz="1800" kern="1200" dirty="0">
            <a:solidFill>
              <a:schemeClr val="tx1"/>
            </a:solidFill>
            <a:latin typeface="Franklin Gothic Book" panose="020B0503020102020204" pitchFamily="34" charset="0"/>
          </a:endParaRPr>
        </a:p>
        <a:p>
          <a:pPr marL="342900" lvl="2" indent="-171450" algn="l" defTabSz="800100">
            <a:lnSpc>
              <a:spcPct val="90000"/>
            </a:lnSpc>
            <a:spcBef>
              <a:spcPct val="0"/>
            </a:spcBef>
            <a:spcAft>
              <a:spcPct val="15000"/>
            </a:spcAft>
            <a:buChar char="•"/>
          </a:pPr>
          <a:r>
            <a:rPr lang="en-US" sz="1800" kern="1200">
              <a:solidFill>
                <a:schemeClr val="tx1"/>
              </a:solidFill>
              <a:latin typeface="Franklin Gothic Book" panose="020B0503020102020204" pitchFamily="34" charset="0"/>
            </a:rPr>
            <a:t>FSWs</a:t>
          </a:r>
          <a:endParaRPr lang="en-US" sz="1800" kern="1200" dirty="0">
            <a:solidFill>
              <a:schemeClr val="tx1"/>
            </a:solidFill>
            <a:latin typeface="Franklin Gothic Book" panose="020B0503020102020204" pitchFamily="34" charset="0"/>
          </a:endParaRPr>
        </a:p>
        <a:p>
          <a:pPr marL="171450" lvl="1" indent="-171450" algn="l" defTabSz="800100">
            <a:lnSpc>
              <a:spcPct val="90000"/>
            </a:lnSpc>
            <a:spcBef>
              <a:spcPct val="0"/>
            </a:spcBef>
            <a:spcAft>
              <a:spcPct val="15000"/>
            </a:spcAft>
            <a:buChar char="•"/>
          </a:pPr>
          <a:r>
            <a:rPr lang="en-US" sz="1800" kern="1200" dirty="0">
              <a:solidFill>
                <a:schemeClr val="tx1"/>
              </a:solidFill>
              <a:latin typeface="Franklin Gothic Book" panose="020B0503020102020204" pitchFamily="34" charset="0"/>
            </a:rPr>
            <a:t>4 focus group discussions(FGDs) </a:t>
          </a:r>
        </a:p>
        <a:p>
          <a:pPr marL="342900" lvl="2" indent="-171450" algn="l" defTabSz="800100">
            <a:lnSpc>
              <a:spcPct val="90000"/>
            </a:lnSpc>
            <a:spcBef>
              <a:spcPct val="0"/>
            </a:spcBef>
            <a:spcAft>
              <a:spcPct val="15000"/>
            </a:spcAft>
            <a:buChar char="•"/>
          </a:pPr>
          <a:r>
            <a:rPr lang="en-US" sz="1800" kern="1200" dirty="0">
              <a:solidFill>
                <a:schemeClr val="tx1"/>
              </a:solidFill>
              <a:latin typeface="Franklin Gothic Book" panose="020B0503020102020204" pitchFamily="34" charset="0"/>
            </a:rPr>
            <a:t>Unmarried AGYW</a:t>
          </a:r>
          <a:endParaRPr lang="en-US" sz="1800" kern="1200" dirty="0">
            <a:solidFill>
              <a:schemeClr val="tx1"/>
            </a:solidFill>
          </a:endParaRPr>
        </a:p>
      </dsp:txBody>
      <dsp:txXfrm>
        <a:off x="439170" y="536526"/>
        <a:ext cx="2235389" cy="2179320"/>
      </dsp:txXfrm>
    </dsp:sp>
    <dsp:sp modelId="{81AF78BA-0EB1-4AE0-8E7B-28D72645086A}">
      <dsp:nvSpPr>
        <dsp:cNvPr id="0" name=""/>
        <dsp:cNvSpPr/>
      </dsp:nvSpPr>
      <dsp:spPr>
        <a:xfrm>
          <a:off x="344771" y="78153"/>
          <a:ext cx="694503" cy="694503"/>
        </a:xfrm>
        <a:prstGeom prst="rect">
          <a:avLst/>
        </a:prstGeom>
        <a:blipFill rotWithShape="1">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E249591-691E-4C43-9C93-EEAB5848E756}">
      <dsp:nvSpPr>
        <dsp:cNvPr id="0" name=""/>
        <dsp:cNvSpPr/>
      </dsp:nvSpPr>
      <dsp:spPr>
        <a:xfrm rot="16200000">
          <a:off x="2061553" y="1452560"/>
          <a:ext cx="2179320" cy="34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6257" bIns="0" numCol="1" spcCol="1270" anchor="t" anchorCtr="0">
          <a:noAutofit/>
        </a:bodyPr>
        <a:lstStyle/>
        <a:p>
          <a:pPr marL="0" lvl="0" indent="0" algn="r" defTabSz="800100">
            <a:lnSpc>
              <a:spcPct val="90000"/>
            </a:lnSpc>
            <a:spcBef>
              <a:spcPct val="0"/>
            </a:spcBef>
            <a:spcAft>
              <a:spcPct val="35000"/>
            </a:spcAft>
            <a:buNone/>
          </a:pPr>
          <a:r>
            <a:rPr lang="en-US" sz="1800" kern="1200" dirty="0"/>
            <a:t>Male partners</a:t>
          </a:r>
        </a:p>
      </dsp:txBody>
      <dsp:txXfrm>
        <a:off x="2061553" y="1452560"/>
        <a:ext cx="2179320" cy="347251"/>
      </dsp:txXfrm>
    </dsp:sp>
    <dsp:sp modelId="{F4107E48-3B48-476D-9687-30EE188BC44E}">
      <dsp:nvSpPr>
        <dsp:cNvPr id="0" name=""/>
        <dsp:cNvSpPr/>
      </dsp:nvSpPr>
      <dsp:spPr>
        <a:xfrm>
          <a:off x="3234804" y="536526"/>
          <a:ext cx="2235389" cy="2179320"/>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06257"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chemeClr val="tx1"/>
              </a:solidFill>
              <a:latin typeface="Franklin Gothic Book" panose="020B0503020102020204" pitchFamily="34" charset="0"/>
            </a:rPr>
            <a:t>16 IDIs with male partners of AGYW*</a:t>
          </a:r>
          <a:endParaRPr lang="en-US" sz="1800" b="0" kern="1200" dirty="0">
            <a:solidFill>
              <a:schemeClr val="tx1"/>
            </a:solidFill>
          </a:endParaRPr>
        </a:p>
      </dsp:txBody>
      <dsp:txXfrm>
        <a:off x="3234804" y="536526"/>
        <a:ext cx="2235389" cy="2179320"/>
      </dsp:txXfrm>
    </dsp:sp>
    <dsp:sp modelId="{8DBD8F93-954E-4295-928A-2E6165E54E5B}">
      <dsp:nvSpPr>
        <dsp:cNvPr id="0" name=""/>
        <dsp:cNvSpPr/>
      </dsp:nvSpPr>
      <dsp:spPr>
        <a:xfrm>
          <a:off x="3140406" y="78153"/>
          <a:ext cx="694503" cy="694503"/>
        </a:xfrm>
        <a:prstGeom prst="rect">
          <a:avLst/>
        </a:prstGeom>
        <a:blipFill rotWithShape="1">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01B83B5-B5C1-47F2-8C43-2310F9CA24F9}">
      <dsp:nvSpPr>
        <dsp:cNvPr id="0" name=""/>
        <dsp:cNvSpPr/>
      </dsp:nvSpPr>
      <dsp:spPr>
        <a:xfrm rot="16200000">
          <a:off x="4857187" y="1452560"/>
          <a:ext cx="2179320" cy="34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6257" bIns="0" numCol="1" spcCol="1270" anchor="t" anchorCtr="0">
          <a:noAutofit/>
        </a:bodyPr>
        <a:lstStyle/>
        <a:p>
          <a:pPr marL="0" lvl="0" indent="0" algn="r" defTabSz="800100">
            <a:lnSpc>
              <a:spcPct val="90000"/>
            </a:lnSpc>
            <a:spcBef>
              <a:spcPct val="0"/>
            </a:spcBef>
            <a:spcAft>
              <a:spcPct val="35000"/>
            </a:spcAft>
            <a:buNone/>
          </a:pPr>
          <a:r>
            <a:rPr lang="en-US" sz="1800" kern="1200" dirty="0"/>
            <a:t>Parents/guardians</a:t>
          </a:r>
        </a:p>
      </dsp:txBody>
      <dsp:txXfrm>
        <a:off x="4857187" y="1452560"/>
        <a:ext cx="2179320" cy="347251"/>
      </dsp:txXfrm>
    </dsp:sp>
    <dsp:sp modelId="{2B6D5DEB-F146-4DA9-B4E3-3DCF3179DDA1}">
      <dsp:nvSpPr>
        <dsp:cNvPr id="0" name=""/>
        <dsp:cNvSpPr/>
      </dsp:nvSpPr>
      <dsp:spPr>
        <a:xfrm>
          <a:off x="6030439" y="536526"/>
          <a:ext cx="2235389" cy="2179320"/>
        </a:xfrm>
        <a:prstGeom prst="rect">
          <a:avLst/>
        </a:prstGeom>
        <a:solidFill>
          <a:schemeClr val="bg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306257"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chemeClr val="tx1"/>
              </a:solidFill>
              <a:latin typeface="Franklin Gothic Book" panose="020B0503020102020204" pitchFamily="34" charset="0"/>
            </a:rPr>
            <a:t>8 FGDs with parents/guardians of AGYW</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a:solidFill>
                <a:schemeClr val="tx1"/>
              </a:solidFill>
              <a:latin typeface="Franklin Gothic Book" panose="020B0503020102020204" pitchFamily="34" charset="0"/>
            </a:rPr>
            <a:t>4 male &amp; 4 female groups</a:t>
          </a:r>
        </a:p>
      </dsp:txBody>
      <dsp:txXfrm>
        <a:off x="6030439" y="536526"/>
        <a:ext cx="2235389" cy="2179320"/>
      </dsp:txXfrm>
    </dsp:sp>
    <dsp:sp modelId="{BDCB698A-7CE1-46E3-B323-DE86B9FA1CD6}">
      <dsp:nvSpPr>
        <dsp:cNvPr id="0" name=""/>
        <dsp:cNvSpPr/>
      </dsp:nvSpPr>
      <dsp:spPr>
        <a:xfrm>
          <a:off x="5936041" y="78153"/>
          <a:ext cx="694503" cy="694503"/>
        </a:xfrm>
        <a:prstGeom prst="rect">
          <a:avLst/>
        </a:prstGeom>
        <a:blipFill rotWithShape="1">
          <a:blip xmlns:r="http://schemas.openxmlformats.org/officeDocument/2006/relationships" r:embed="rId3"/>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2C13F-B5E0-4B5E-A8DC-5C088A717284}">
      <dsp:nvSpPr>
        <dsp:cNvPr id="0" name=""/>
        <dsp:cNvSpPr/>
      </dsp:nvSpPr>
      <dsp:spPr>
        <a:xfrm rot="16200000">
          <a:off x="-695134" y="1189979"/>
          <a:ext cx="1763268" cy="37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964" bIns="0" numCol="1" spcCol="1270" anchor="t" anchorCtr="0">
          <a:noAutofit/>
        </a:bodyPr>
        <a:lstStyle/>
        <a:p>
          <a:pPr marL="0" lvl="0" indent="0" algn="r" defTabSz="800100">
            <a:lnSpc>
              <a:spcPct val="90000"/>
            </a:lnSpc>
            <a:spcBef>
              <a:spcPct val="0"/>
            </a:spcBef>
            <a:spcAft>
              <a:spcPct val="35000"/>
            </a:spcAft>
            <a:buNone/>
          </a:pPr>
          <a:r>
            <a:rPr lang="en-US" sz="1800" kern="1200" dirty="0"/>
            <a:t>Service providers</a:t>
          </a:r>
        </a:p>
      </dsp:txBody>
      <dsp:txXfrm>
        <a:off x="-695134" y="1189979"/>
        <a:ext cx="1763268" cy="372999"/>
      </dsp:txXfrm>
    </dsp:sp>
    <dsp:sp modelId="{5DF89596-E00A-450A-BE69-40A47250BB60}">
      <dsp:nvSpPr>
        <dsp:cNvPr id="0" name=""/>
        <dsp:cNvSpPr/>
      </dsp:nvSpPr>
      <dsp:spPr>
        <a:xfrm>
          <a:off x="439485" y="494845"/>
          <a:ext cx="2235425" cy="1763268"/>
        </a:xfrm>
        <a:prstGeom prst="rect">
          <a:avLst/>
        </a:prstGeom>
        <a:solidFill>
          <a:schemeClr val="bg1"/>
        </a:solidFill>
        <a:ln w="25400" cap="flat" cmpd="sng" algn="ctr">
          <a:solidFill>
            <a:srgbClr val="003A5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896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Franklin Gothic Book" panose="020B0503020102020204" pitchFamily="34" charset="0"/>
            </a:rPr>
            <a:t>24 IDIs</a:t>
          </a:r>
          <a:endParaRPr lang="en-US" sz="1800" kern="1200" dirty="0">
            <a:solidFill>
              <a:schemeClr val="tx1"/>
            </a:solidFill>
          </a:endParaRPr>
        </a:p>
        <a:p>
          <a:pPr marL="171450" lvl="1" indent="-171450" algn="l" defTabSz="800100">
            <a:lnSpc>
              <a:spcPct val="90000"/>
            </a:lnSpc>
            <a:spcBef>
              <a:spcPct val="0"/>
            </a:spcBef>
            <a:spcAft>
              <a:spcPct val="15000"/>
            </a:spcAft>
            <a:buChar char="•"/>
          </a:pPr>
          <a:r>
            <a:rPr lang="en-US" sz="1800" kern="1200" dirty="0">
              <a:solidFill>
                <a:schemeClr val="tx1"/>
              </a:solidFill>
              <a:latin typeface="Franklin Gothic Book" panose="020B0503020102020204" pitchFamily="34" charset="0"/>
            </a:rPr>
            <a:t>316 surveys</a:t>
          </a:r>
        </a:p>
        <a:p>
          <a:pPr marL="171450" lvl="1" indent="-171450" algn="l" defTabSz="800100">
            <a:lnSpc>
              <a:spcPct val="90000"/>
            </a:lnSpc>
            <a:spcBef>
              <a:spcPct val="0"/>
            </a:spcBef>
            <a:spcAft>
              <a:spcPct val="15000"/>
            </a:spcAft>
            <a:buChar char="•"/>
          </a:pPr>
          <a:endParaRPr lang="en-US" sz="1800" kern="1200" dirty="0">
            <a:solidFill>
              <a:schemeClr val="tx1"/>
            </a:solidFill>
            <a:latin typeface="Franklin Gothic Book" panose="020B0503020102020204" pitchFamily="34" charset="0"/>
          </a:endParaRPr>
        </a:p>
      </dsp:txBody>
      <dsp:txXfrm>
        <a:off x="439485" y="494845"/>
        <a:ext cx="2235425" cy="1763268"/>
      </dsp:txXfrm>
    </dsp:sp>
    <dsp:sp modelId="{81AF78BA-0EB1-4AE0-8E7B-28D72645086A}">
      <dsp:nvSpPr>
        <dsp:cNvPr id="0" name=""/>
        <dsp:cNvSpPr/>
      </dsp:nvSpPr>
      <dsp:spPr>
        <a:xfrm>
          <a:off x="32499" y="2486"/>
          <a:ext cx="745998" cy="745998"/>
        </a:xfrm>
        <a:prstGeom prst="rect">
          <a:avLst/>
        </a:prstGeom>
        <a:blipFill rotWithShape="1">
          <a:blip xmlns:r="http://schemas.openxmlformats.org/officeDocument/2006/relationships" r:embed="rId1"/>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E249591-691E-4C43-9C93-EEAB5848E756}">
      <dsp:nvSpPr>
        <dsp:cNvPr id="0" name=""/>
        <dsp:cNvSpPr/>
      </dsp:nvSpPr>
      <dsp:spPr>
        <a:xfrm rot="16200000">
          <a:off x="2452606" y="1189979"/>
          <a:ext cx="1763268" cy="372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964" bIns="0" numCol="1" spcCol="1270" anchor="t" anchorCtr="0">
          <a:noAutofit/>
        </a:bodyPr>
        <a:lstStyle/>
        <a:p>
          <a:pPr marL="0" lvl="0" indent="0" algn="r" defTabSz="800100">
            <a:lnSpc>
              <a:spcPct val="90000"/>
            </a:lnSpc>
            <a:spcBef>
              <a:spcPct val="0"/>
            </a:spcBef>
            <a:spcAft>
              <a:spcPct val="35000"/>
            </a:spcAft>
            <a:buNone/>
          </a:pPr>
          <a:r>
            <a:rPr lang="en-US" sz="1800" kern="1200" dirty="0"/>
            <a:t>Policymakers/stakeholders</a:t>
          </a:r>
        </a:p>
      </dsp:txBody>
      <dsp:txXfrm>
        <a:off x="2452606" y="1189979"/>
        <a:ext cx="1763268" cy="372999"/>
      </dsp:txXfrm>
    </dsp:sp>
    <dsp:sp modelId="{F4107E48-3B48-476D-9687-30EE188BC44E}">
      <dsp:nvSpPr>
        <dsp:cNvPr id="0" name=""/>
        <dsp:cNvSpPr/>
      </dsp:nvSpPr>
      <dsp:spPr>
        <a:xfrm>
          <a:off x="3675675" y="494845"/>
          <a:ext cx="2235425" cy="1763268"/>
        </a:xfrm>
        <a:prstGeom prst="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8964"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solidFill>
                <a:schemeClr val="tx1"/>
              </a:solidFill>
              <a:latin typeface="Franklin Gothic Book" panose="020B0503020102020204" pitchFamily="34" charset="0"/>
            </a:rPr>
            <a:t>21 key informant </a:t>
          </a:r>
          <a:br>
            <a:rPr lang="en-US" sz="1800" b="0" kern="1200" dirty="0">
              <a:solidFill>
                <a:schemeClr val="tx1"/>
              </a:solidFill>
              <a:latin typeface="Franklin Gothic Book" panose="020B0503020102020204" pitchFamily="34" charset="0"/>
            </a:rPr>
          </a:br>
          <a:r>
            <a:rPr lang="en-US" sz="1800" b="0" kern="1200" dirty="0">
              <a:solidFill>
                <a:schemeClr val="tx1"/>
              </a:solidFill>
              <a:latin typeface="Franklin Gothic Book" panose="020B0503020102020204" pitchFamily="34" charset="0"/>
            </a:rPr>
            <a:t>interviews</a:t>
          </a:r>
          <a:endParaRPr lang="en-US" sz="1800" b="0" kern="1200" dirty="0">
            <a:solidFill>
              <a:schemeClr val="tx1"/>
            </a:solidFill>
          </a:endParaRPr>
        </a:p>
      </dsp:txBody>
      <dsp:txXfrm>
        <a:off x="3675675" y="494845"/>
        <a:ext cx="2235425" cy="1763268"/>
      </dsp:txXfrm>
    </dsp:sp>
    <dsp:sp modelId="{8DBD8F93-954E-4295-928A-2E6165E54E5B}">
      <dsp:nvSpPr>
        <dsp:cNvPr id="0" name=""/>
        <dsp:cNvSpPr/>
      </dsp:nvSpPr>
      <dsp:spPr>
        <a:xfrm>
          <a:off x="3268689" y="2486"/>
          <a:ext cx="745998" cy="745998"/>
        </a:xfrm>
        <a:prstGeom prst="rect">
          <a:avLst/>
        </a:prstGeom>
        <a:blipFill rotWithShape="1">
          <a:blip xmlns:r="http://schemas.openxmlformats.org/officeDocument/2006/relationships" r:embed="rId2"/>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516C6-F7F0-465D-B0FB-064EB2D7CA6D}">
      <dsp:nvSpPr>
        <dsp:cNvPr id="0" name=""/>
        <dsp:cNvSpPr/>
      </dsp:nvSpPr>
      <dsp:spPr>
        <a:xfrm>
          <a:off x="1060857" y="927"/>
          <a:ext cx="4402297" cy="9605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AGYW, their partners, parents, and providers support AGYW access to </a:t>
          </a:r>
          <a:r>
            <a:rPr lang="en-US" sz="2400" kern="1200" dirty="0" err="1"/>
            <a:t>PrEP</a:t>
          </a:r>
          <a:endParaRPr lang="en-US" sz="2400" kern="1200" dirty="0"/>
        </a:p>
      </dsp:txBody>
      <dsp:txXfrm>
        <a:off x="1088991" y="29061"/>
        <a:ext cx="4346029" cy="904307"/>
      </dsp:txXfrm>
    </dsp:sp>
    <dsp:sp modelId="{6C55FF00-CCEE-4454-98C0-09CBEAC83807}">
      <dsp:nvSpPr>
        <dsp:cNvPr id="0" name=""/>
        <dsp:cNvSpPr/>
      </dsp:nvSpPr>
      <dsp:spPr>
        <a:xfrm>
          <a:off x="4563400" y="961502"/>
          <a:ext cx="459524" cy="565634"/>
        </a:xfrm>
        <a:custGeom>
          <a:avLst/>
          <a:gdLst/>
          <a:ahLst/>
          <a:cxnLst/>
          <a:rect l="0" t="0" r="0" b="0"/>
          <a:pathLst>
            <a:path>
              <a:moveTo>
                <a:pt x="459524" y="0"/>
              </a:moveTo>
              <a:lnTo>
                <a:pt x="459524" y="565634"/>
              </a:lnTo>
              <a:lnTo>
                <a:pt x="0" y="5656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B1C7E0-9C51-4E04-808E-EBD3494CFF3B}">
      <dsp:nvSpPr>
        <dsp:cNvPr id="0" name=""/>
        <dsp:cNvSpPr/>
      </dsp:nvSpPr>
      <dsp:spPr>
        <a:xfrm>
          <a:off x="2418272" y="1150047"/>
          <a:ext cx="2145128" cy="754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Lack of trust in relationships</a:t>
          </a:r>
        </a:p>
      </dsp:txBody>
      <dsp:txXfrm>
        <a:off x="2440361" y="1172136"/>
        <a:ext cx="2100950" cy="710001"/>
      </dsp:txXfrm>
    </dsp:sp>
    <dsp:sp modelId="{A8400217-0A8A-437E-B74E-DCC68E559743}">
      <dsp:nvSpPr>
        <dsp:cNvPr id="0" name=""/>
        <dsp:cNvSpPr/>
      </dsp:nvSpPr>
      <dsp:spPr>
        <a:xfrm>
          <a:off x="4548027" y="961502"/>
          <a:ext cx="474897" cy="1508359"/>
        </a:xfrm>
        <a:custGeom>
          <a:avLst/>
          <a:gdLst/>
          <a:ahLst/>
          <a:cxnLst/>
          <a:rect l="0" t="0" r="0" b="0"/>
          <a:pathLst>
            <a:path>
              <a:moveTo>
                <a:pt x="474897" y="0"/>
              </a:moveTo>
              <a:lnTo>
                <a:pt x="474897" y="1508359"/>
              </a:lnTo>
              <a:lnTo>
                <a:pt x="0" y="15083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1B363-F692-4EC6-8A5B-4F8DFF4A8B04}">
      <dsp:nvSpPr>
        <dsp:cNvPr id="0" name=""/>
        <dsp:cNvSpPr/>
      </dsp:nvSpPr>
      <dsp:spPr>
        <a:xfrm>
          <a:off x="2418272" y="2092772"/>
          <a:ext cx="2129754" cy="754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Inconsistent or no condom use with sexual partners</a:t>
          </a:r>
        </a:p>
      </dsp:txBody>
      <dsp:txXfrm>
        <a:off x="2440361" y="2114861"/>
        <a:ext cx="2085576" cy="710001"/>
      </dsp:txXfrm>
    </dsp:sp>
    <dsp:sp modelId="{8B184A4B-30FA-42D4-88D7-CFA97DE17B20}">
      <dsp:nvSpPr>
        <dsp:cNvPr id="0" name=""/>
        <dsp:cNvSpPr/>
      </dsp:nvSpPr>
      <dsp:spPr>
        <a:xfrm>
          <a:off x="4547049" y="961502"/>
          <a:ext cx="475875" cy="2451083"/>
        </a:xfrm>
        <a:custGeom>
          <a:avLst/>
          <a:gdLst/>
          <a:ahLst/>
          <a:cxnLst/>
          <a:rect l="0" t="0" r="0" b="0"/>
          <a:pathLst>
            <a:path>
              <a:moveTo>
                <a:pt x="475875" y="0"/>
              </a:moveTo>
              <a:lnTo>
                <a:pt x="475875" y="2451083"/>
              </a:lnTo>
              <a:lnTo>
                <a:pt x="0" y="24510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45672B-EC76-431F-A4B4-DA957A54B388}">
      <dsp:nvSpPr>
        <dsp:cNvPr id="0" name=""/>
        <dsp:cNvSpPr/>
      </dsp:nvSpPr>
      <dsp:spPr>
        <a:xfrm>
          <a:off x="2418272" y="3035496"/>
          <a:ext cx="2128777" cy="754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Gender norms prohibiting refusal of sex with partner</a:t>
          </a:r>
        </a:p>
      </dsp:txBody>
      <dsp:txXfrm>
        <a:off x="2440361" y="3057585"/>
        <a:ext cx="2084599" cy="710001"/>
      </dsp:txXfrm>
    </dsp:sp>
    <dsp:sp modelId="{59BF6291-C66D-400E-A066-01319C491651}">
      <dsp:nvSpPr>
        <dsp:cNvPr id="0" name=""/>
        <dsp:cNvSpPr/>
      </dsp:nvSpPr>
      <dsp:spPr>
        <a:xfrm>
          <a:off x="4582695" y="961502"/>
          <a:ext cx="440229" cy="3393808"/>
        </a:xfrm>
        <a:custGeom>
          <a:avLst/>
          <a:gdLst/>
          <a:ahLst/>
          <a:cxnLst/>
          <a:rect l="0" t="0" r="0" b="0"/>
          <a:pathLst>
            <a:path>
              <a:moveTo>
                <a:pt x="440229" y="0"/>
              </a:moveTo>
              <a:lnTo>
                <a:pt x="440229" y="3393808"/>
              </a:lnTo>
              <a:lnTo>
                <a:pt x="0" y="33938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A88F03-B0AD-42B6-AFE1-83EA6DC54C2C}">
      <dsp:nvSpPr>
        <dsp:cNvPr id="0" name=""/>
        <dsp:cNvSpPr/>
      </dsp:nvSpPr>
      <dsp:spPr>
        <a:xfrm>
          <a:off x="2418272" y="3978221"/>
          <a:ext cx="2164423" cy="754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Sexual violence in partnerships</a:t>
          </a:r>
        </a:p>
      </dsp:txBody>
      <dsp:txXfrm>
        <a:off x="2440361" y="4000310"/>
        <a:ext cx="2120245" cy="710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CE749-E582-4DDA-A730-3D8B793A3D40}">
      <dsp:nvSpPr>
        <dsp:cNvPr id="0" name=""/>
        <dsp:cNvSpPr/>
      </dsp:nvSpPr>
      <dsp:spPr>
        <a:xfrm>
          <a:off x="1820230" y="2739166"/>
          <a:ext cx="682819" cy="1951655"/>
        </a:xfrm>
        <a:custGeom>
          <a:avLst/>
          <a:gdLst/>
          <a:ahLst/>
          <a:cxnLst/>
          <a:rect l="0" t="0" r="0" b="0"/>
          <a:pathLst>
            <a:path>
              <a:moveTo>
                <a:pt x="0" y="0"/>
              </a:moveTo>
              <a:lnTo>
                <a:pt x="341409" y="0"/>
              </a:lnTo>
              <a:lnTo>
                <a:pt x="341409" y="1951655"/>
              </a:lnTo>
              <a:lnTo>
                <a:pt x="682819" y="19516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9948" y="3663302"/>
        <a:ext cx="103382" cy="103382"/>
      </dsp:txXfrm>
    </dsp:sp>
    <dsp:sp modelId="{06C60952-F229-4060-AFDA-65C91ABC588D}">
      <dsp:nvSpPr>
        <dsp:cNvPr id="0" name=""/>
        <dsp:cNvSpPr/>
      </dsp:nvSpPr>
      <dsp:spPr>
        <a:xfrm>
          <a:off x="1820230" y="2739166"/>
          <a:ext cx="682819" cy="650551"/>
        </a:xfrm>
        <a:custGeom>
          <a:avLst/>
          <a:gdLst/>
          <a:ahLst/>
          <a:cxnLst/>
          <a:rect l="0" t="0" r="0" b="0"/>
          <a:pathLst>
            <a:path>
              <a:moveTo>
                <a:pt x="0" y="0"/>
              </a:moveTo>
              <a:lnTo>
                <a:pt x="341409" y="0"/>
              </a:lnTo>
              <a:lnTo>
                <a:pt x="341409" y="650551"/>
              </a:lnTo>
              <a:lnTo>
                <a:pt x="682819" y="6505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8062" y="3040864"/>
        <a:ext cx="47155" cy="47155"/>
      </dsp:txXfrm>
    </dsp:sp>
    <dsp:sp modelId="{6FFEFDC7-A138-4D06-994D-689372039FCC}">
      <dsp:nvSpPr>
        <dsp:cNvPr id="0" name=""/>
        <dsp:cNvSpPr/>
      </dsp:nvSpPr>
      <dsp:spPr>
        <a:xfrm>
          <a:off x="1820230" y="2088614"/>
          <a:ext cx="682819" cy="650551"/>
        </a:xfrm>
        <a:custGeom>
          <a:avLst/>
          <a:gdLst/>
          <a:ahLst/>
          <a:cxnLst/>
          <a:rect l="0" t="0" r="0" b="0"/>
          <a:pathLst>
            <a:path>
              <a:moveTo>
                <a:pt x="0" y="650551"/>
              </a:moveTo>
              <a:lnTo>
                <a:pt x="341409" y="650551"/>
              </a:lnTo>
              <a:lnTo>
                <a:pt x="341409" y="0"/>
              </a:lnTo>
              <a:lnTo>
                <a:pt x="68281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8062" y="2390312"/>
        <a:ext cx="47155" cy="47155"/>
      </dsp:txXfrm>
    </dsp:sp>
    <dsp:sp modelId="{10C5E2FA-CAB0-461B-B1EF-DCC843487FCC}">
      <dsp:nvSpPr>
        <dsp:cNvPr id="0" name=""/>
        <dsp:cNvSpPr/>
      </dsp:nvSpPr>
      <dsp:spPr>
        <a:xfrm>
          <a:off x="1820230" y="787510"/>
          <a:ext cx="682819" cy="1951655"/>
        </a:xfrm>
        <a:custGeom>
          <a:avLst/>
          <a:gdLst/>
          <a:ahLst/>
          <a:cxnLst/>
          <a:rect l="0" t="0" r="0" b="0"/>
          <a:pathLst>
            <a:path>
              <a:moveTo>
                <a:pt x="0" y="1951655"/>
              </a:moveTo>
              <a:lnTo>
                <a:pt x="341409" y="1951655"/>
              </a:lnTo>
              <a:lnTo>
                <a:pt x="341409" y="0"/>
              </a:lnTo>
              <a:lnTo>
                <a:pt x="68281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09948" y="1711646"/>
        <a:ext cx="103382" cy="103382"/>
      </dsp:txXfrm>
    </dsp:sp>
    <dsp:sp modelId="{D95D2E5D-20C5-44D3-94D7-346C1C876ECD}">
      <dsp:nvSpPr>
        <dsp:cNvPr id="0" name=""/>
        <dsp:cNvSpPr/>
      </dsp:nvSpPr>
      <dsp:spPr>
        <a:xfrm rot="16200000">
          <a:off x="-1172664" y="2218724"/>
          <a:ext cx="4944906" cy="1040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Prep Acceptability Study</a:t>
          </a:r>
        </a:p>
        <a:p>
          <a:pPr marL="0" lvl="0" indent="0" algn="ctr" defTabSz="889000">
            <a:lnSpc>
              <a:spcPct val="90000"/>
            </a:lnSpc>
            <a:spcBef>
              <a:spcPct val="0"/>
            </a:spcBef>
            <a:spcAft>
              <a:spcPct val="35000"/>
            </a:spcAft>
            <a:buNone/>
          </a:pPr>
          <a:r>
            <a:rPr lang="en-US" sz="2000" kern="1200" dirty="0"/>
            <a:t>(9 months)</a:t>
          </a:r>
        </a:p>
      </dsp:txBody>
      <dsp:txXfrm>
        <a:off x="-1172664" y="2218724"/>
        <a:ext cx="4944906" cy="1040883"/>
      </dsp:txXfrm>
    </dsp:sp>
    <dsp:sp modelId="{3585DDB5-8FAF-4FA8-9DE0-7CC7726BDBE4}">
      <dsp:nvSpPr>
        <dsp:cNvPr id="0" name=""/>
        <dsp:cNvSpPr/>
      </dsp:nvSpPr>
      <dsp:spPr>
        <a:xfrm>
          <a:off x="2503049" y="267068"/>
          <a:ext cx="3154693" cy="104088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PrEP</a:t>
          </a:r>
          <a:r>
            <a:rPr lang="en-US" sz="2000" kern="1200" dirty="0"/>
            <a:t> tools/framework </a:t>
          </a:r>
          <a:br>
            <a:rPr lang="en-US" sz="2000" kern="1200" dirty="0"/>
          </a:br>
          <a:r>
            <a:rPr lang="en-US" sz="2000" kern="1200" dirty="0"/>
            <a:t>used  for programming</a:t>
          </a:r>
        </a:p>
      </dsp:txBody>
      <dsp:txXfrm>
        <a:off x="2503049" y="267068"/>
        <a:ext cx="3154693" cy="1040883"/>
      </dsp:txXfrm>
    </dsp:sp>
    <dsp:sp modelId="{2CC2DCF8-BF76-4FF6-B0C2-23AA40E6C150}">
      <dsp:nvSpPr>
        <dsp:cNvPr id="0" name=""/>
        <dsp:cNvSpPr/>
      </dsp:nvSpPr>
      <dsp:spPr>
        <a:xfrm>
          <a:off x="2503049" y="1568172"/>
          <a:ext cx="3156502" cy="1040883"/>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err="1"/>
            <a:t>Tz</a:t>
          </a:r>
          <a:r>
            <a:rPr lang="en-US" sz="2000" kern="1200" dirty="0"/>
            <a:t> NACP/MOH </a:t>
          </a:r>
          <a:br>
            <a:rPr lang="en-US" sz="2000" kern="1200" dirty="0"/>
          </a:br>
          <a:r>
            <a:rPr lang="en-US" sz="2000" kern="1200" dirty="0"/>
            <a:t>support for additional </a:t>
          </a:r>
          <a:r>
            <a:rPr lang="en-US" sz="2000" kern="1200" dirty="0" err="1"/>
            <a:t>PrEP</a:t>
          </a:r>
          <a:r>
            <a:rPr lang="en-US" sz="2000" kern="1200" dirty="0"/>
            <a:t> demonstration projects</a:t>
          </a:r>
        </a:p>
      </dsp:txBody>
      <dsp:txXfrm>
        <a:off x="2503049" y="1568172"/>
        <a:ext cx="3156502" cy="1040883"/>
      </dsp:txXfrm>
    </dsp:sp>
    <dsp:sp modelId="{8D8120C7-4BA5-4542-B634-61FB8FB4F225}">
      <dsp:nvSpPr>
        <dsp:cNvPr id="0" name=""/>
        <dsp:cNvSpPr/>
      </dsp:nvSpPr>
      <dsp:spPr>
        <a:xfrm>
          <a:off x="2503049" y="2869276"/>
          <a:ext cx="3156502" cy="1040883"/>
        </a:xfrm>
        <a:prstGeom prst="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Study replicated with </a:t>
          </a:r>
          <a:br>
            <a:rPr lang="en-US" sz="2000" kern="1200" dirty="0"/>
          </a:br>
          <a:r>
            <a:rPr lang="en-US" sz="2000" kern="1200" dirty="0"/>
            <a:t>MSM in Ghana</a:t>
          </a:r>
        </a:p>
      </dsp:txBody>
      <dsp:txXfrm>
        <a:off x="2503049" y="2869276"/>
        <a:ext cx="3156502" cy="1040883"/>
      </dsp:txXfrm>
    </dsp:sp>
    <dsp:sp modelId="{DC92ACB1-1C20-4F75-9C75-735223512F7D}">
      <dsp:nvSpPr>
        <dsp:cNvPr id="0" name=""/>
        <dsp:cNvSpPr/>
      </dsp:nvSpPr>
      <dsp:spPr>
        <a:xfrm>
          <a:off x="2503049" y="4170380"/>
          <a:ext cx="3156502" cy="1040883"/>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PEPFAR highlights study at annual meeting, DREAMS satellite, &amp; annual report</a:t>
          </a:r>
        </a:p>
      </dsp:txBody>
      <dsp:txXfrm>
        <a:off x="2503049" y="4170380"/>
        <a:ext cx="3156502" cy="104088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3064"/>
          </a:xfrm>
          <a:prstGeom prst="rect">
            <a:avLst/>
          </a:prstGeom>
        </p:spPr>
        <p:txBody>
          <a:bodyPr vert="horz" lIns="90617" tIns="45309" rIns="90617" bIns="45309" rtlCol="0"/>
          <a:lstStyle>
            <a:lvl1pPr algn="l">
              <a:defRPr sz="1200"/>
            </a:lvl1pPr>
          </a:lstStyle>
          <a:p>
            <a:endParaRPr lang="en-US"/>
          </a:p>
        </p:txBody>
      </p:sp>
      <p:sp>
        <p:nvSpPr>
          <p:cNvPr id="3" name="Date Placeholder 2"/>
          <p:cNvSpPr>
            <a:spLocks noGrp="1"/>
          </p:cNvSpPr>
          <p:nvPr>
            <p:ph type="dt" sz="quarter" idx="1"/>
          </p:nvPr>
        </p:nvSpPr>
        <p:spPr>
          <a:xfrm>
            <a:off x="3936910" y="0"/>
            <a:ext cx="3011595" cy="463064"/>
          </a:xfrm>
          <a:prstGeom prst="rect">
            <a:avLst/>
          </a:prstGeom>
        </p:spPr>
        <p:txBody>
          <a:bodyPr vert="horz" lIns="90617" tIns="45309" rIns="90617" bIns="45309" rtlCol="0"/>
          <a:lstStyle>
            <a:lvl1pPr algn="r">
              <a:defRPr sz="1200"/>
            </a:lvl1pPr>
          </a:lstStyle>
          <a:p>
            <a:fld id="{FD1478E8-24ED-416F-911F-0CA71C4D3455}" type="datetimeFigureOut">
              <a:rPr lang="en-US" smtClean="0"/>
              <a:t>7/21/2019</a:t>
            </a:fld>
            <a:endParaRPr lang="en-US"/>
          </a:p>
        </p:txBody>
      </p:sp>
      <p:sp>
        <p:nvSpPr>
          <p:cNvPr id="4" name="Footer Placeholder 3"/>
          <p:cNvSpPr>
            <a:spLocks noGrp="1"/>
          </p:cNvSpPr>
          <p:nvPr>
            <p:ph type="ftr" sz="quarter" idx="2"/>
          </p:nvPr>
        </p:nvSpPr>
        <p:spPr>
          <a:xfrm>
            <a:off x="0" y="8773012"/>
            <a:ext cx="3011595" cy="463064"/>
          </a:xfrm>
          <a:prstGeom prst="rect">
            <a:avLst/>
          </a:prstGeom>
        </p:spPr>
        <p:txBody>
          <a:bodyPr vert="horz" lIns="90617" tIns="45309" rIns="90617" bIns="45309" rtlCol="0" anchor="b"/>
          <a:lstStyle>
            <a:lvl1pPr algn="l">
              <a:defRPr sz="1200"/>
            </a:lvl1pPr>
          </a:lstStyle>
          <a:p>
            <a:endParaRPr lang="en-US"/>
          </a:p>
        </p:txBody>
      </p:sp>
      <p:sp>
        <p:nvSpPr>
          <p:cNvPr id="5" name="Slide Number Placeholder 4"/>
          <p:cNvSpPr>
            <a:spLocks noGrp="1"/>
          </p:cNvSpPr>
          <p:nvPr>
            <p:ph type="sldNum" sz="quarter" idx="3"/>
          </p:nvPr>
        </p:nvSpPr>
        <p:spPr>
          <a:xfrm>
            <a:off x="3936910" y="8773012"/>
            <a:ext cx="3011595" cy="463064"/>
          </a:xfrm>
          <a:prstGeom prst="rect">
            <a:avLst/>
          </a:prstGeom>
        </p:spPr>
        <p:txBody>
          <a:bodyPr vert="horz" lIns="90617" tIns="45309" rIns="90617" bIns="45309" rtlCol="0" anchor="b"/>
          <a:lstStyle>
            <a:lvl1pPr algn="r">
              <a:defRPr sz="1200"/>
            </a:lvl1pPr>
          </a:lstStyle>
          <a:p>
            <a:fld id="{DEAFF550-B16A-4F9A-B3AB-D13AABC00AFC}" type="slidenum">
              <a:rPr lang="en-US" smtClean="0"/>
              <a:t>‹#›</a:t>
            </a:fld>
            <a:endParaRPr lang="en-US"/>
          </a:p>
        </p:txBody>
      </p:sp>
    </p:spTree>
    <p:extLst>
      <p:ext uri="{BB962C8B-B14F-4D97-AF65-F5344CB8AC3E}">
        <p14:creationId xmlns:p14="http://schemas.microsoft.com/office/powerpoint/2010/main" val="439086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4" tIns="46242" rIns="92484" bIns="46242"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4" tIns="46242" rIns="92484" bIns="46242" rtlCol="0"/>
          <a:lstStyle>
            <a:lvl1pPr algn="r">
              <a:defRPr sz="1200"/>
            </a:lvl1pPr>
          </a:lstStyle>
          <a:p>
            <a:fld id="{EDC0FB52-6622-4211-ACBE-403B521E1EBF}" type="datetimeFigureOut">
              <a:rPr lang="en-US" smtClean="0"/>
              <a:t>7/21/2019</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4" tIns="46242" rIns="92484" bIns="4624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4" tIns="46242" rIns="92484" bIns="46242"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4" tIns="46242" rIns="92484" bIns="46242" rtlCol="0" anchor="b"/>
          <a:lstStyle>
            <a:lvl1pPr algn="r">
              <a:defRPr sz="1200"/>
            </a:lvl1pPr>
          </a:lstStyle>
          <a:p>
            <a:fld id="{14E1AA66-800E-4D80-AD9C-77E52D73C5CD}" type="slidenum">
              <a:rPr lang="en-US" smtClean="0"/>
              <a:t>‹#›</a:t>
            </a:fld>
            <a:endParaRPr lang="en-US"/>
          </a:p>
        </p:txBody>
      </p:sp>
    </p:spTree>
    <p:extLst>
      <p:ext uri="{BB962C8B-B14F-4D97-AF65-F5344CB8AC3E}">
        <p14:creationId xmlns:p14="http://schemas.microsoft.com/office/powerpoint/2010/main" val="56567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1AA66-800E-4D80-AD9C-77E52D73C5CD}" type="slidenum">
              <a:rPr lang="en-US" smtClean="0"/>
              <a:t>1</a:t>
            </a:fld>
            <a:endParaRPr lang="en-US"/>
          </a:p>
        </p:txBody>
      </p:sp>
    </p:spTree>
    <p:extLst>
      <p:ext uri="{BB962C8B-B14F-4D97-AF65-F5344CB8AC3E}">
        <p14:creationId xmlns:p14="http://schemas.microsoft.com/office/powerpoint/2010/main" val="2842546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E1AA66-800E-4D80-AD9C-77E52D73C5CD}" type="slidenum">
              <a:rPr lang="en-US" smtClean="0"/>
              <a:t>15</a:t>
            </a:fld>
            <a:endParaRPr lang="en-US"/>
          </a:p>
        </p:txBody>
      </p:sp>
    </p:spTree>
    <p:extLst>
      <p:ext uri="{BB962C8B-B14F-4D97-AF65-F5344CB8AC3E}">
        <p14:creationId xmlns:p14="http://schemas.microsoft.com/office/powerpoint/2010/main" val="348338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Our study was conducted in 2017 due to the continued need for more evidence to guide….</a:t>
            </a:r>
          </a:p>
        </p:txBody>
      </p:sp>
      <p:sp>
        <p:nvSpPr>
          <p:cNvPr id="4" name="Slide Number Placeholder 3"/>
          <p:cNvSpPr>
            <a:spLocks noGrp="1"/>
          </p:cNvSpPr>
          <p:nvPr>
            <p:ph type="sldNum" sz="quarter" idx="10"/>
          </p:nvPr>
        </p:nvSpPr>
        <p:spPr/>
        <p:txBody>
          <a:bodyPr/>
          <a:lstStyle/>
          <a:p>
            <a:pPr defTabSz="906170"/>
            <a:fld id="{2630D729-C458-45C7-8445-2F853528CCE1}" type="slidenum">
              <a:rPr lang="en-US">
                <a:solidFill>
                  <a:prstClr val="black"/>
                </a:solidFill>
                <a:latin typeface="Calibri" panose="020F0502020204030204"/>
              </a:rPr>
              <a:pPr defTabSz="906170"/>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89483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Background slide </a:t>
            </a:r>
          </a:p>
          <a:p>
            <a:endParaRPr lang="en-US" dirty="0"/>
          </a:p>
          <a:p>
            <a:r>
              <a:rPr lang="en-US" dirty="0"/>
              <a:t>Bullet 2: While there are many HIV prevention methods available…</a:t>
            </a:r>
          </a:p>
        </p:txBody>
      </p:sp>
      <p:sp>
        <p:nvSpPr>
          <p:cNvPr id="4" name="Slide Number Placeholder 3"/>
          <p:cNvSpPr>
            <a:spLocks noGrp="1"/>
          </p:cNvSpPr>
          <p:nvPr>
            <p:ph type="sldNum" sz="quarter" idx="10"/>
          </p:nvPr>
        </p:nvSpPr>
        <p:spPr/>
        <p:txBody>
          <a:bodyPr/>
          <a:lstStyle/>
          <a:p>
            <a:fld id="{14E1AA66-800E-4D80-AD9C-77E52D73C5CD}" type="slidenum">
              <a:rPr lang="en-US" smtClean="0"/>
              <a:t>3</a:t>
            </a:fld>
            <a:endParaRPr lang="en-US"/>
          </a:p>
        </p:txBody>
      </p:sp>
    </p:spTree>
    <p:extLst>
      <p:ext uri="{BB962C8B-B14F-4D97-AF65-F5344CB8AC3E}">
        <p14:creationId xmlns:p14="http://schemas.microsoft.com/office/powerpoint/2010/main" val="352436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138">
              <a:defRPr/>
            </a:pPr>
            <a:fld id="{14E1AA66-800E-4D80-AD9C-77E52D73C5CD}" type="slidenum">
              <a:rPr lang="en-US">
                <a:solidFill>
                  <a:prstClr val="black"/>
                </a:solidFill>
                <a:latin typeface="Calibri"/>
              </a:rPr>
              <a:pPr defTabSz="916138">
                <a:defRPr/>
              </a:pPr>
              <a:t>4</a:t>
            </a:fld>
            <a:endParaRPr lang="en-US">
              <a:solidFill>
                <a:prstClr val="black"/>
              </a:solidFill>
              <a:latin typeface="Calibri"/>
            </a:endParaRPr>
          </a:p>
        </p:txBody>
      </p:sp>
      <p:sp>
        <p:nvSpPr>
          <p:cNvPr id="5" name="Date Placeholder 4"/>
          <p:cNvSpPr>
            <a:spLocks noGrp="1"/>
          </p:cNvSpPr>
          <p:nvPr>
            <p:ph type="dt" idx="11"/>
          </p:nvPr>
        </p:nvSpPr>
        <p:spPr/>
        <p:txBody>
          <a:bodyPr/>
          <a:lstStyle/>
          <a:p>
            <a:pPr defTabSz="916138">
              <a:defRPr/>
            </a:pPr>
            <a:fld id="{F0EA74EC-3200-4635-AF77-50F8D53F7079}" type="datetime1">
              <a:rPr lang="en-US">
                <a:solidFill>
                  <a:prstClr val="black"/>
                </a:solidFill>
                <a:latin typeface="Calibri"/>
              </a:rPr>
              <a:pPr defTabSz="916138">
                <a:defRPr/>
              </a:pPr>
              <a:t>7/21/2019</a:t>
            </a:fld>
            <a:endParaRPr lang="en-US" dirty="0">
              <a:solidFill>
                <a:prstClr val="black"/>
              </a:solidFill>
              <a:latin typeface="Calibri"/>
            </a:endParaRPr>
          </a:p>
        </p:txBody>
      </p:sp>
    </p:spTree>
    <p:extLst>
      <p:ext uri="{BB962C8B-B14F-4D97-AF65-F5344CB8AC3E}">
        <p14:creationId xmlns:p14="http://schemas.microsoft.com/office/powerpoint/2010/main" val="341524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0D729-C458-45C7-8445-2F853528CCE1}" type="slidenum">
              <a:rPr lang="en-US" smtClean="0"/>
              <a:t>6</a:t>
            </a:fld>
            <a:endParaRPr lang="en-US"/>
          </a:p>
        </p:txBody>
      </p:sp>
    </p:spTree>
    <p:extLst>
      <p:ext uri="{BB962C8B-B14F-4D97-AF65-F5344CB8AC3E}">
        <p14:creationId xmlns:p14="http://schemas.microsoft.com/office/powerpoint/2010/main" val="400782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dirty="0"/>
              <a:t>39 attendees</a:t>
            </a:r>
          </a:p>
        </p:txBody>
      </p:sp>
      <p:sp>
        <p:nvSpPr>
          <p:cNvPr id="4" name="Slide Number Placeholder 3"/>
          <p:cNvSpPr>
            <a:spLocks noGrp="1"/>
          </p:cNvSpPr>
          <p:nvPr>
            <p:ph type="sldNum" sz="quarter" idx="10"/>
          </p:nvPr>
        </p:nvSpPr>
        <p:spPr/>
        <p:txBody>
          <a:bodyPr/>
          <a:lstStyle/>
          <a:p>
            <a:fld id="{14E1AA66-800E-4D80-AD9C-77E52D73C5CD}" type="slidenum">
              <a:rPr lang="en-US" smtClean="0"/>
              <a:t>7</a:t>
            </a:fld>
            <a:endParaRPr lang="en-US"/>
          </a:p>
        </p:txBody>
      </p:sp>
    </p:spTree>
    <p:extLst>
      <p:ext uri="{BB962C8B-B14F-4D97-AF65-F5344CB8AC3E}">
        <p14:creationId xmlns:p14="http://schemas.microsoft.com/office/powerpoint/2010/main" val="2922505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pPr lvl="1"/>
            <a:r>
              <a:rPr lang="en-US" dirty="0"/>
              <a:t>In-depth interviews (IDI) with AGYW (in partnerships; FSWs) and male partners of AGYW </a:t>
            </a:r>
          </a:p>
          <a:p>
            <a:pPr lvl="1"/>
            <a:r>
              <a:rPr lang="en-US" dirty="0"/>
              <a:t>Focus Group discussions (FGD) with DREAMS beneficiaries and parents/guardians </a:t>
            </a:r>
          </a:p>
          <a:p>
            <a:pPr lvl="1"/>
            <a:r>
              <a:rPr lang="en-US" dirty="0"/>
              <a:t>Survey with health service providers</a:t>
            </a:r>
          </a:p>
          <a:p>
            <a:pPr lvl="1"/>
            <a:r>
              <a:rPr lang="en-US" dirty="0"/>
              <a:t>Key informant interviews (KII) with policy makers</a:t>
            </a:r>
          </a:p>
          <a:p>
            <a:endParaRPr lang="en-US" dirty="0"/>
          </a:p>
        </p:txBody>
      </p:sp>
      <p:sp>
        <p:nvSpPr>
          <p:cNvPr id="4" name="Slide Number Placeholder 3"/>
          <p:cNvSpPr>
            <a:spLocks noGrp="1"/>
          </p:cNvSpPr>
          <p:nvPr>
            <p:ph type="sldNum" sz="quarter" idx="10"/>
          </p:nvPr>
        </p:nvSpPr>
        <p:spPr/>
        <p:txBody>
          <a:bodyPr/>
          <a:lstStyle/>
          <a:p>
            <a:pPr defTabSz="906170"/>
            <a:fld id="{14E1AA66-800E-4D80-AD9C-77E52D73C5CD}" type="slidenum">
              <a:rPr lang="en-US">
                <a:solidFill>
                  <a:prstClr val="black"/>
                </a:solidFill>
                <a:latin typeface="Calibri" panose="020F0502020204030204"/>
              </a:rPr>
              <a:pPr defTabSz="906170"/>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70594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US" sz="900" dirty="0"/>
              <a:t>Our IS framework positions young women in the context of their partner, peers, family, health providers and services, social values/community context, and broader scientific knowledge about </a:t>
            </a:r>
            <a:r>
              <a:rPr lang="en-US" sz="900" dirty="0" err="1"/>
              <a:t>PrEP.</a:t>
            </a:r>
            <a:r>
              <a:rPr lang="en-US" sz="900" dirty="0"/>
              <a:t> The right side (blue side) focuses on the main factors that determine the feasibility of effective introduction of quality </a:t>
            </a:r>
            <a:r>
              <a:rPr lang="en-US" sz="900" dirty="0" err="1"/>
              <a:t>PrEP</a:t>
            </a:r>
            <a:r>
              <a:rPr lang="en-US" sz="900" dirty="0"/>
              <a:t> services for AGYW. The left side (green side), focuses on the main factors that determine whether young women are able to make informed decisions around </a:t>
            </a:r>
            <a:r>
              <a:rPr lang="en-US" sz="900" dirty="0" err="1"/>
              <a:t>PrEP</a:t>
            </a:r>
            <a:r>
              <a:rPr lang="en-US" sz="900" dirty="0"/>
              <a:t> uptake and its effective use. The two sides are connected to illustrate the interplay between them, which is critical to understanding how to effectively introduce </a:t>
            </a:r>
            <a:r>
              <a:rPr lang="en-US" sz="900" dirty="0" err="1"/>
              <a:t>PrEP</a:t>
            </a:r>
            <a:r>
              <a:rPr lang="en-US" sz="900" dirty="0"/>
              <a:t> to AGYW. </a:t>
            </a:r>
          </a:p>
        </p:txBody>
      </p:sp>
      <p:sp>
        <p:nvSpPr>
          <p:cNvPr id="4" name="Header Placeholder 3"/>
          <p:cNvSpPr>
            <a:spLocks noGrp="1"/>
          </p:cNvSpPr>
          <p:nvPr>
            <p:ph type="hdr" sz="quarter" idx="10"/>
          </p:nvPr>
        </p:nvSpPr>
        <p:spPr/>
        <p:txBody>
          <a:bodyPr/>
          <a:lstStyle/>
          <a:p>
            <a:pPr defTabSz="924916">
              <a:defRPr/>
            </a:pPr>
            <a:r>
              <a:rPr lang="en-US">
                <a:solidFill>
                  <a:prstClr val="black"/>
                </a:solidFill>
                <a:latin typeface="Calibri"/>
              </a:rPr>
              <a:t>PC DREAMS Priority IS Slides</a:t>
            </a:r>
            <a:endParaRPr lang="en-US" dirty="0">
              <a:solidFill>
                <a:prstClr val="black"/>
              </a:solidFill>
              <a:latin typeface="Calibri"/>
            </a:endParaRPr>
          </a:p>
        </p:txBody>
      </p:sp>
      <p:sp>
        <p:nvSpPr>
          <p:cNvPr id="5" name="Slide Number Placeholder 4"/>
          <p:cNvSpPr>
            <a:spLocks noGrp="1"/>
          </p:cNvSpPr>
          <p:nvPr>
            <p:ph type="sldNum" sz="quarter" idx="11"/>
          </p:nvPr>
        </p:nvSpPr>
        <p:spPr/>
        <p:txBody>
          <a:bodyPr/>
          <a:lstStyle/>
          <a:p>
            <a:pPr defTabSz="924916">
              <a:defRPr/>
            </a:pPr>
            <a:fld id="{CD2D901E-85DB-400E-90C2-B938FE79596E}" type="slidenum">
              <a:rPr lang="en-US">
                <a:solidFill>
                  <a:prstClr val="black"/>
                </a:solidFill>
                <a:latin typeface="Calibri"/>
              </a:rPr>
              <a:pPr defTabSz="924916">
                <a:defRPr/>
              </a:pPr>
              <a:t>10</a:t>
            </a:fld>
            <a:endParaRPr lang="en-US" dirty="0">
              <a:solidFill>
                <a:prstClr val="black"/>
              </a:solidFill>
              <a:latin typeface="Calibri"/>
            </a:endParaRPr>
          </a:p>
        </p:txBody>
      </p:sp>
    </p:spTree>
    <p:extLst>
      <p:ext uri="{BB962C8B-B14F-4D97-AF65-F5344CB8AC3E}">
        <p14:creationId xmlns:p14="http://schemas.microsoft.com/office/powerpoint/2010/main" val="67032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138">
              <a:defRPr/>
            </a:pPr>
            <a:fld id="{AFB0744B-6334-4037-99E4-20C23B4FE5AE}" type="slidenum">
              <a:rPr lang="en-US">
                <a:solidFill>
                  <a:prstClr val="black"/>
                </a:solidFill>
                <a:latin typeface="Calibri"/>
              </a:rPr>
              <a:pPr defTabSz="916138">
                <a:defRPr/>
              </a:pPr>
              <a:t>11</a:t>
            </a:fld>
            <a:endParaRPr lang="en-US">
              <a:solidFill>
                <a:prstClr val="black"/>
              </a:solidFill>
              <a:latin typeface="Calibri"/>
            </a:endParaRPr>
          </a:p>
        </p:txBody>
      </p:sp>
    </p:spTree>
    <p:extLst>
      <p:ext uri="{BB962C8B-B14F-4D97-AF65-F5344CB8AC3E}">
        <p14:creationId xmlns:p14="http://schemas.microsoft.com/office/powerpoint/2010/main" val="443038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1"/>
            <a:ext cx="98552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6" y="152403"/>
            <a:ext cx="2651760" cy="1296785"/>
          </a:xfrm>
          <a:prstGeom prst="rect">
            <a:avLst/>
          </a:prstGeom>
        </p:spPr>
      </p:pic>
      <p:cxnSp>
        <p:nvCxnSpPr>
          <p:cNvPr id="8" name="Straight Connector 7"/>
          <p:cNvCxnSpPr/>
          <p:nvPr userDrawn="1"/>
        </p:nvCxnSpPr>
        <p:spPr>
          <a:xfrm>
            <a:off x="609600" y="1371600"/>
            <a:ext cx="109728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1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1"/>
            <a:ext cx="9855200" cy="1470025"/>
          </a:xfrm>
        </p:spPr>
        <p:txBody>
          <a:bodyPr/>
          <a:lstStyle>
            <a:lvl1pPr>
              <a:defRPr cap="all" baseline="0"/>
            </a:lvl1pPr>
          </a:lstStyle>
          <a:p>
            <a:r>
              <a:rPr lang="en-US" dirty="0"/>
              <a:t>Click to edit Master title style</a:t>
            </a:r>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userDrawn="1"/>
        </p:nvCxnSpPr>
        <p:spPr>
          <a:xfrm>
            <a:off x="609600" y="1371600"/>
            <a:ext cx="109728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640" y="304800"/>
            <a:ext cx="3413760" cy="964312"/>
          </a:xfrm>
          <a:prstGeom prst="rect">
            <a:avLst/>
          </a:prstGeom>
        </p:spPr>
      </p:pic>
    </p:spTree>
    <p:extLst>
      <p:ext uri="{BB962C8B-B14F-4D97-AF65-F5344CB8AC3E}">
        <p14:creationId xmlns:p14="http://schemas.microsoft.com/office/powerpoint/2010/main" val="427468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057400"/>
            <a:ext cx="109728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609600" y="838200"/>
            <a:ext cx="109728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520" y="228600"/>
            <a:ext cx="1889760" cy="533816"/>
          </a:xfrm>
          <a:prstGeom prst="rect">
            <a:avLst/>
          </a:prstGeom>
        </p:spPr>
      </p:pic>
    </p:spTree>
    <p:extLst>
      <p:ext uri="{BB962C8B-B14F-4D97-AF65-F5344CB8AC3E}">
        <p14:creationId xmlns:p14="http://schemas.microsoft.com/office/powerpoint/2010/main" val="333411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18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029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Tree>
    <p:extLst>
      <p:ext uri="{BB962C8B-B14F-4D97-AF65-F5344CB8AC3E}">
        <p14:creationId xmlns:p14="http://schemas.microsoft.com/office/powerpoint/2010/main" val="1156105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2"/>
          <p:cNvSpPr>
            <a:spLocks noGrp="1"/>
          </p:cNvSpPr>
          <p:nvPr>
            <p:ph type="pic" idx="1"/>
          </p:nvPr>
        </p:nvSpPr>
        <p:spPr>
          <a:xfrm>
            <a:off x="609600" y="1676400"/>
            <a:ext cx="53848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6197600" y="1676400"/>
            <a:ext cx="53848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2389717" y="4800600"/>
            <a:ext cx="73152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2887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574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8162" b="8162"/>
          <a:stretch>
            <a:fillRect/>
          </a:stretch>
        </p:blipFill>
        <p:spPr bwMode="auto">
          <a:xfrm>
            <a:off x="990600" y="1524000"/>
            <a:ext cx="4648298" cy="350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t="8302" b="8302"/>
          <a:stretch>
            <a:fillRect/>
          </a:stretch>
        </p:blipFill>
        <p:spPr bwMode="auto">
          <a:xfrm>
            <a:off x="6197600" y="1524046"/>
            <a:ext cx="4648298" cy="350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914400" y="5181600"/>
            <a:ext cx="103632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dirty="0">
              <a:latin typeface="Franklin Gothic Book" panose="020B0503020102020204" pitchFamily="34" charset="0"/>
            </a:endParaRPr>
          </a:p>
        </p:txBody>
      </p:sp>
      <p:sp>
        <p:nvSpPr>
          <p:cNvPr id="6" name="TextBox 5"/>
          <p:cNvSpPr txBox="1"/>
          <p:nvPr userDrawn="1"/>
        </p:nvSpPr>
        <p:spPr>
          <a:xfrm>
            <a:off x="914400" y="533401"/>
            <a:ext cx="5993820" cy="769441"/>
          </a:xfrm>
          <a:prstGeom prst="rect">
            <a:avLst/>
          </a:prstGeom>
          <a:noFill/>
        </p:spPr>
        <p:txBody>
          <a:bodyPr wrap="none" rtlCol="0">
            <a:spAutoFit/>
          </a:bodyPr>
          <a:lstStyle/>
          <a:p>
            <a:r>
              <a:rPr lang="en-US" sz="4400" b="1" dirty="0">
                <a:solidFill>
                  <a:srgbClr val="005581"/>
                </a:solidFill>
                <a:latin typeface="Franklin Gothic Book" panose="020B0503020102020204" pitchFamily="34" charset="0"/>
              </a:rPr>
              <a:t>Ideas</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Evidence</a:t>
            </a:r>
            <a:r>
              <a:rPr lang="en-US" sz="4400" b="1" dirty="0">
                <a:solidFill>
                  <a:srgbClr val="005581"/>
                </a:solidFill>
                <a:latin typeface="Adobe Garamond Pro" pitchFamily="18" charset="0"/>
              </a:rPr>
              <a:t>.</a:t>
            </a:r>
            <a:r>
              <a:rPr lang="en-US" sz="4400" b="1" dirty="0">
                <a:solidFill>
                  <a:srgbClr val="005581"/>
                </a:solidFill>
                <a:latin typeface="Franklin Gothic Book" panose="020B0503020102020204" pitchFamily="34" charset="0"/>
              </a:rPr>
              <a:t> Impact</a:t>
            </a:r>
            <a:r>
              <a:rPr lang="en-US" sz="4400" b="1" dirty="0">
                <a:solidFill>
                  <a:srgbClr val="005581"/>
                </a:solidFill>
                <a:latin typeface="Adobe Garamond Pro" pitchFamily="18" charset="0"/>
              </a:rPr>
              <a:t>.</a:t>
            </a:r>
            <a:endParaRPr lang="en-US" sz="44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5453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1"/>
            <a:ext cx="98552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0" y="152400"/>
            <a:ext cx="3534331" cy="1295400"/>
          </a:xfrm>
          <a:prstGeom prst="rect">
            <a:avLst/>
          </a:prstGeom>
        </p:spPr>
      </p:pic>
      <p:cxnSp>
        <p:nvCxnSpPr>
          <p:cNvPr id="8" name="Straight Connector 7"/>
          <p:cNvCxnSpPr/>
          <p:nvPr userDrawn="1"/>
        </p:nvCxnSpPr>
        <p:spPr>
          <a:xfrm>
            <a:off x="609600" y="1371600"/>
            <a:ext cx="109728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523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483360" y="3124200"/>
            <a:ext cx="99568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dirty="0"/>
              <a:t>Insert authors. Year. “Insert presentation title," PowerPoint slides. New York: Population Council.</a:t>
            </a:r>
          </a:p>
          <a:p>
            <a:r>
              <a:rPr lang="en-US" dirty="0"/>
              <a:t> </a:t>
            </a:r>
          </a:p>
          <a:p>
            <a:endParaRPr lang="en-US" dirty="0"/>
          </a:p>
        </p:txBody>
      </p:sp>
      <p:sp>
        <p:nvSpPr>
          <p:cNvPr id="10" name="TextBox 9"/>
          <p:cNvSpPr txBox="1"/>
          <p:nvPr userDrawn="1"/>
        </p:nvSpPr>
        <p:spPr>
          <a:xfrm>
            <a:off x="1483360" y="1828800"/>
            <a:ext cx="10058400" cy="1077218"/>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r>
              <a:rPr lang="en-US" sz="1600" b="1" dirty="0">
                <a:latin typeface="Franklin Gothic Book" panose="020B0503020102020204" pitchFamily="34" charset="0"/>
              </a:rPr>
              <a:t>Use of these materials is permitted only for noncommercial purposes. </a:t>
            </a:r>
            <a:br>
              <a:rPr lang="en-US" sz="1600" b="1" dirty="0">
                <a:latin typeface="Franklin Gothic Book" panose="020B0503020102020204" pitchFamily="34" charset="0"/>
              </a:rPr>
            </a:br>
            <a:r>
              <a:rPr lang="en-US" sz="1600" b="1" dirty="0">
                <a:latin typeface="Franklin Gothic Book" panose="020B0503020102020204" pitchFamily="34" charset="0"/>
              </a:rPr>
              <a:t>The following  full source citation must be included:</a:t>
            </a:r>
          </a:p>
        </p:txBody>
      </p:sp>
      <p:sp>
        <p:nvSpPr>
          <p:cNvPr id="11" name="TextBox 10"/>
          <p:cNvSpPr txBox="1"/>
          <p:nvPr userDrawn="1"/>
        </p:nvSpPr>
        <p:spPr>
          <a:xfrm>
            <a:off x="1483361" y="5257801"/>
            <a:ext cx="10190135"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981200"/>
            <a:ext cx="10972800"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400" y="152401"/>
            <a:ext cx="2032000" cy="744767"/>
          </a:xfrm>
          <a:prstGeom prst="rect">
            <a:avLst/>
          </a:prstGeom>
        </p:spPr>
      </p:pic>
      <p:cxnSp>
        <p:nvCxnSpPr>
          <p:cNvPr id="9" name="Straight Connector 8"/>
          <p:cNvCxnSpPr/>
          <p:nvPr userDrawn="1"/>
        </p:nvCxnSpPr>
        <p:spPr>
          <a:xfrm>
            <a:off x="609600" y="838200"/>
            <a:ext cx="10972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919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422400" y="2133600"/>
            <a:ext cx="9652000" cy="3539430"/>
          </a:xfrm>
          <a:prstGeom prst="rect">
            <a:avLst/>
          </a:prstGeom>
          <a:noFill/>
        </p:spPr>
        <p:txBody>
          <a:bodyPr wrap="square" rtlCol="0">
            <a:spAutoFit/>
          </a:bodyPr>
          <a:lstStyle/>
          <a:p>
            <a:r>
              <a:rPr lang="en-US" sz="1600" b="0" dirty="0">
                <a:solidFill>
                  <a:schemeClr val="tx1"/>
                </a:solidFill>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b="1" dirty="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dirty="0">
              <a:latin typeface="Franklin Gothic Book" panose="020B0503020102020204" pitchFamily="34" charset="0"/>
            </a:endParaRPr>
          </a:p>
          <a:p>
            <a:r>
              <a:rPr lang="en-US" sz="1600" b="1" dirty="0">
                <a:latin typeface="Franklin Gothic Book" panose="020B0503020102020204" pitchFamily="34" charset="0"/>
              </a:rPr>
              <a:t>Contact: publications@popcouncil.org</a:t>
            </a:r>
          </a:p>
          <a:p>
            <a:r>
              <a:rPr lang="en-US" sz="1600" dirty="0">
                <a:latin typeface="Franklin Gothic Book" panose="020B0503020102020204" pitchFamily="34" charset="0"/>
              </a:rPr>
              <a:t>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1600" dirty="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524000" y="2362200"/>
            <a:ext cx="8940800" cy="2431435"/>
          </a:xfrm>
          <a:prstGeom prst="rect">
            <a:avLst/>
          </a:prstGeom>
          <a:noFill/>
        </p:spPr>
        <p:txBody>
          <a:bodyPr wrap="square" rtlCol="0">
            <a:spAutoFit/>
          </a:bodyPr>
          <a:lstStyle/>
          <a:p>
            <a:r>
              <a:rPr lang="en-US" sz="1600" dirty="0">
                <a:latin typeface="Franklin Gothic Book" panose="020B0503020102020204" pitchFamily="34" charset="0"/>
              </a:rPr>
              <a:t>© 2014 The Population Council. All rights reserved. </a:t>
            </a:r>
          </a:p>
          <a:p>
            <a:r>
              <a:rPr lang="en-US" sz="1600" dirty="0">
                <a:latin typeface="Franklin Gothic Book" panose="020B0503020102020204" pitchFamily="34" charset="0"/>
              </a:rPr>
              <a:t> </a:t>
            </a:r>
          </a:p>
          <a:p>
            <a:endParaRPr lang="en-US" sz="1600" dirty="0">
              <a:latin typeface="Franklin Gothic Book" panose="020B0503020102020204" pitchFamily="34" charset="0"/>
            </a:endParaRPr>
          </a:p>
          <a:p>
            <a:r>
              <a:rPr lang="en-US" sz="2400" b="1" dirty="0">
                <a:latin typeface="Franklin Gothic Book" panose="020B0503020102020204" pitchFamily="34" charset="0"/>
              </a:rPr>
              <a:t>NOT FOR CITATION OR CIRCULATION. </a:t>
            </a:r>
          </a:p>
          <a:p>
            <a:br>
              <a:rPr lang="en-US" sz="1600" b="1" dirty="0">
                <a:solidFill>
                  <a:schemeClr val="bg1">
                    <a:lumMod val="50000"/>
                  </a:schemeClr>
                </a:solidFill>
                <a:latin typeface="Franklin Gothic Book" panose="020B0503020102020204" pitchFamily="34" charset="0"/>
              </a:rPr>
            </a:br>
            <a:r>
              <a:rPr lang="en-US" sz="1600" b="1" dirty="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dirty="0">
              <a:solidFill>
                <a:schemeClr val="bg1">
                  <a:lumMod val="50000"/>
                </a:schemeClr>
              </a:solidFill>
              <a:latin typeface="Franklin Gothic Book" panose="020B050302010202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400" y="1828801"/>
            <a:ext cx="9855200" cy="1470025"/>
          </a:xfrm>
        </p:spPr>
        <p:txBody>
          <a:bodyPr/>
          <a:lstStyle>
            <a:lvl1pPr>
              <a:defRPr b="0" cap="all" baseline="0">
                <a:solidFill>
                  <a:srgbClr val="003A5D"/>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422400" y="3581400"/>
            <a:ext cx="8534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173" y="135082"/>
            <a:ext cx="3213028" cy="1177636"/>
          </a:xfrm>
          <a:prstGeom prst="rect">
            <a:avLst/>
          </a:prstGeom>
        </p:spPr>
      </p:pic>
      <p:cxnSp>
        <p:nvCxnSpPr>
          <p:cNvPr id="8" name="Straight Connector 7"/>
          <p:cNvCxnSpPr/>
          <p:nvPr/>
        </p:nvCxnSpPr>
        <p:spPr>
          <a:xfrm>
            <a:off x="609600" y="1371600"/>
            <a:ext cx="109728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917" y="65644"/>
            <a:ext cx="1639684" cy="1160480"/>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1" y="195009"/>
            <a:ext cx="1385455" cy="1039091"/>
          </a:xfrm>
          <a:prstGeom prst="rect">
            <a:avLst/>
          </a:prstGeom>
        </p:spPr>
      </p:pic>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52800" y="250421"/>
            <a:ext cx="1448261" cy="969818"/>
          </a:xfrm>
          <a:prstGeom prst="rect">
            <a:avLst/>
          </a:prstGeom>
        </p:spPr>
      </p:pic>
    </p:spTree>
    <p:extLst>
      <p:ext uri="{BB962C8B-B14F-4D97-AF65-F5344CB8AC3E}">
        <p14:creationId xmlns:p14="http://schemas.microsoft.com/office/powerpoint/2010/main" val="810227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9812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152401"/>
            <a:ext cx="2032000" cy="744767"/>
          </a:xfrm>
          <a:prstGeom prst="rect">
            <a:avLst/>
          </a:prstGeom>
        </p:spPr>
      </p:pic>
      <p:cxnSp>
        <p:nvCxnSpPr>
          <p:cNvPr id="9" name="Straight Connector 8"/>
          <p:cNvCxnSpPr/>
          <p:nvPr/>
        </p:nvCxnSpPr>
        <p:spPr>
          <a:xfrm>
            <a:off x="609600" y="838200"/>
            <a:ext cx="10972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7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47800"/>
            <a:ext cx="109728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B7A0466-993C-4033-A046-A563ABCA3E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049" y="6253698"/>
            <a:ext cx="1209751" cy="590620"/>
          </a:xfrm>
          <a:prstGeom prst="rect">
            <a:avLst/>
          </a:prstGeom>
        </p:spPr>
      </p:pic>
      <p:sp>
        <p:nvSpPr>
          <p:cNvPr id="6" name="Rectangle 5">
            <a:extLst>
              <a:ext uri="{FF2B5EF4-FFF2-40B4-BE49-F238E27FC236}">
                <a16:creationId xmlns:a16="http://schemas.microsoft.com/office/drawing/2014/main" id="{A3780B1A-1DE9-44FA-BACD-D5A790FF0B38}"/>
              </a:ext>
            </a:extLst>
          </p:cNvPr>
          <p:cNvSpPr/>
          <p:nvPr userDrawn="1"/>
        </p:nvSpPr>
        <p:spPr>
          <a:xfrm>
            <a:off x="9356641" y="6266200"/>
            <a:ext cx="1587422" cy="523220"/>
          </a:xfrm>
          <a:prstGeom prst="rect">
            <a:avLst/>
          </a:prstGeom>
        </p:spPr>
        <p:txBody>
          <a:bodyPr wrap="none">
            <a:spAutoFit/>
          </a:bodyPr>
          <a:lstStyle/>
          <a:p>
            <a:pPr algn="r"/>
            <a:r>
              <a:rPr lang="en-US" sz="1400" dirty="0">
                <a:solidFill>
                  <a:srgbClr val="003A5D"/>
                </a:solidFill>
              </a:rPr>
              <a:t>@</a:t>
            </a:r>
            <a:r>
              <a:rPr lang="en-US" sz="1400" dirty="0" err="1">
                <a:solidFill>
                  <a:srgbClr val="003A5D"/>
                </a:solidFill>
              </a:rPr>
              <a:t>Pop_Council</a:t>
            </a:r>
            <a:endParaRPr lang="en-US" sz="1400" dirty="0">
              <a:solidFill>
                <a:srgbClr val="003A5D"/>
              </a:solidFill>
            </a:endParaRPr>
          </a:p>
          <a:p>
            <a:pPr algn="r"/>
            <a:r>
              <a:rPr lang="en-US" sz="1400" dirty="0">
                <a:solidFill>
                  <a:srgbClr val="003A5D"/>
                </a:solidFill>
              </a:rPr>
              <a:t>@</a:t>
            </a:r>
            <a:r>
              <a:rPr lang="en-US" sz="1400" dirty="0" err="1">
                <a:solidFill>
                  <a:srgbClr val="003A5D"/>
                </a:solidFill>
              </a:rPr>
              <a:t>SanyuktaMathur</a:t>
            </a:r>
            <a:endParaRPr lang="en-US" sz="1400" dirty="0">
              <a:solidFill>
                <a:srgbClr val="003A5D"/>
              </a:solidFill>
            </a:endParaRPr>
          </a:p>
        </p:txBody>
      </p:sp>
      <p:cxnSp>
        <p:nvCxnSpPr>
          <p:cNvPr id="8" name="Straight Connector 7">
            <a:extLst>
              <a:ext uri="{FF2B5EF4-FFF2-40B4-BE49-F238E27FC236}">
                <a16:creationId xmlns:a16="http://schemas.microsoft.com/office/drawing/2014/main" id="{5E370525-FDB8-48EE-ACC3-3362F55B974B}"/>
              </a:ext>
            </a:extLst>
          </p:cNvPr>
          <p:cNvCxnSpPr/>
          <p:nvPr userDrawn="1"/>
        </p:nvCxnSpPr>
        <p:spPr>
          <a:xfrm>
            <a:off x="10906041" y="6359768"/>
            <a:ext cx="0" cy="381000"/>
          </a:xfrm>
          <a:prstGeom prst="line">
            <a:avLst/>
          </a:prstGeom>
          <a:ln>
            <a:solidFill>
              <a:srgbClr val="003A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780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4938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938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0DA65F76-4DC7-4854-B553-DAFA98A89D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049" y="6253698"/>
            <a:ext cx="1209751" cy="590620"/>
          </a:xfrm>
          <a:prstGeom prst="rect">
            <a:avLst/>
          </a:prstGeom>
        </p:spPr>
      </p:pic>
      <p:sp>
        <p:nvSpPr>
          <p:cNvPr id="6" name="Rectangle 5">
            <a:extLst>
              <a:ext uri="{FF2B5EF4-FFF2-40B4-BE49-F238E27FC236}">
                <a16:creationId xmlns:a16="http://schemas.microsoft.com/office/drawing/2014/main" id="{A98C5441-68D4-472A-9731-11D8B1FB3B41}"/>
              </a:ext>
            </a:extLst>
          </p:cNvPr>
          <p:cNvSpPr/>
          <p:nvPr userDrawn="1"/>
        </p:nvSpPr>
        <p:spPr>
          <a:xfrm>
            <a:off x="9356641" y="6266200"/>
            <a:ext cx="1587422" cy="523220"/>
          </a:xfrm>
          <a:prstGeom prst="rect">
            <a:avLst/>
          </a:prstGeom>
        </p:spPr>
        <p:txBody>
          <a:bodyPr wrap="none">
            <a:spAutoFit/>
          </a:bodyPr>
          <a:lstStyle/>
          <a:p>
            <a:pPr algn="r"/>
            <a:r>
              <a:rPr lang="en-US" sz="1400" dirty="0">
                <a:solidFill>
                  <a:srgbClr val="003A5D"/>
                </a:solidFill>
              </a:rPr>
              <a:t>@</a:t>
            </a:r>
            <a:r>
              <a:rPr lang="en-US" sz="1400" dirty="0" err="1">
                <a:solidFill>
                  <a:srgbClr val="003A5D"/>
                </a:solidFill>
              </a:rPr>
              <a:t>Pop_Council</a:t>
            </a:r>
            <a:endParaRPr lang="en-US" sz="1400" dirty="0">
              <a:solidFill>
                <a:srgbClr val="003A5D"/>
              </a:solidFill>
            </a:endParaRPr>
          </a:p>
          <a:p>
            <a:pPr algn="r"/>
            <a:r>
              <a:rPr lang="en-US" sz="1400" dirty="0">
                <a:solidFill>
                  <a:srgbClr val="003A5D"/>
                </a:solidFill>
              </a:rPr>
              <a:t>@</a:t>
            </a:r>
            <a:r>
              <a:rPr lang="en-US" sz="1400" dirty="0" err="1">
                <a:solidFill>
                  <a:srgbClr val="003A5D"/>
                </a:solidFill>
              </a:rPr>
              <a:t>SanyuktaMathur</a:t>
            </a:r>
            <a:endParaRPr lang="en-US" sz="1400" dirty="0">
              <a:solidFill>
                <a:srgbClr val="003A5D"/>
              </a:solidFill>
            </a:endParaRPr>
          </a:p>
        </p:txBody>
      </p:sp>
      <p:cxnSp>
        <p:nvCxnSpPr>
          <p:cNvPr id="7" name="Straight Connector 6">
            <a:extLst>
              <a:ext uri="{FF2B5EF4-FFF2-40B4-BE49-F238E27FC236}">
                <a16:creationId xmlns:a16="http://schemas.microsoft.com/office/drawing/2014/main" id="{52216DE7-A124-481F-8FC9-F1691E473173}"/>
              </a:ext>
            </a:extLst>
          </p:cNvPr>
          <p:cNvCxnSpPr/>
          <p:nvPr userDrawn="1"/>
        </p:nvCxnSpPr>
        <p:spPr>
          <a:xfrm>
            <a:off x="10906041" y="6359768"/>
            <a:ext cx="0" cy="381000"/>
          </a:xfrm>
          <a:prstGeom prst="line">
            <a:avLst/>
          </a:prstGeom>
          <a:ln>
            <a:solidFill>
              <a:srgbClr val="003A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45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049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049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36B997EA-2462-45FE-8519-5BD878C4D8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049" y="6253698"/>
            <a:ext cx="1209751" cy="590620"/>
          </a:xfrm>
          <a:prstGeom prst="rect">
            <a:avLst/>
          </a:prstGeom>
        </p:spPr>
      </p:pic>
      <p:sp>
        <p:nvSpPr>
          <p:cNvPr id="8" name="Rectangle 7">
            <a:extLst>
              <a:ext uri="{FF2B5EF4-FFF2-40B4-BE49-F238E27FC236}">
                <a16:creationId xmlns:a16="http://schemas.microsoft.com/office/drawing/2014/main" id="{38A88CDC-A326-4465-965E-4961FCF55C31}"/>
              </a:ext>
            </a:extLst>
          </p:cNvPr>
          <p:cNvSpPr/>
          <p:nvPr userDrawn="1"/>
        </p:nvSpPr>
        <p:spPr>
          <a:xfrm>
            <a:off x="9356641" y="6266200"/>
            <a:ext cx="1587422" cy="523220"/>
          </a:xfrm>
          <a:prstGeom prst="rect">
            <a:avLst/>
          </a:prstGeom>
        </p:spPr>
        <p:txBody>
          <a:bodyPr wrap="none">
            <a:spAutoFit/>
          </a:bodyPr>
          <a:lstStyle/>
          <a:p>
            <a:pPr algn="r"/>
            <a:r>
              <a:rPr lang="en-US" sz="1400" dirty="0">
                <a:solidFill>
                  <a:srgbClr val="003A5D"/>
                </a:solidFill>
              </a:rPr>
              <a:t>@</a:t>
            </a:r>
            <a:r>
              <a:rPr lang="en-US" sz="1400" dirty="0" err="1">
                <a:solidFill>
                  <a:srgbClr val="003A5D"/>
                </a:solidFill>
              </a:rPr>
              <a:t>Pop_Council</a:t>
            </a:r>
            <a:endParaRPr lang="en-US" sz="1400" dirty="0">
              <a:solidFill>
                <a:srgbClr val="003A5D"/>
              </a:solidFill>
            </a:endParaRPr>
          </a:p>
          <a:p>
            <a:pPr algn="r"/>
            <a:r>
              <a:rPr lang="en-US" sz="1400" dirty="0">
                <a:solidFill>
                  <a:srgbClr val="003A5D"/>
                </a:solidFill>
              </a:rPr>
              <a:t>@</a:t>
            </a:r>
            <a:r>
              <a:rPr lang="en-US" sz="1400" dirty="0" err="1">
                <a:solidFill>
                  <a:srgbClr val="003A5D"/>
                </a:solidFill>
              </a:rPr>
              <a:t>SanyuktaMathur</a:t>
            </a:r>
            <a:endParaRPr lang="en-US" sz="1400" dirty="0">
              <a:solidFill>
                <a:srgbClr val="003A5D"/>
              </a:solidFill>
            </a:endParaRPr>
          </a:p>
        </p:txBody>
      </p:sp>
      <p:cxnSp>
        <p:nvCxnSpPr>
          <p:cNvPr id="9" name="Straight Connector 8">
            <a:extLst>
              <a:ext uri="{FF2B5EF4-FFF2-40B4-BE49-F238E27FC236}">
                <a16:creationId xmlns:a16="http://schemas.microsoft.com/office/drawing/2014/main" id="{0EE22650-49C3-467A-BDE4-9078B4BBC5F6}"/>
              </a:ext>
            </a:extLst>
          </p:cNvPr>
          <p:cNvCxnSpPr/>
          <p:nvPr userDrawn="1"/>
        </p:nvCxnSpPr>
        <p:spPr>
          <a:xfrm>
            <a:off x="10906041" y="6359768"/>
            <a:ext cx="0" cy="381000"/>
          </a:xfrm>
          <a:prstGeom prst="line">
            <a:avLst/>
          </a:prstGeom>
          <a:ln>
            <a:solidFill>
              <a:srgbClr val="003A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581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789EED2D-CB34-44A6-88B8-1DFC55C7F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06049" y="6253698"/>
            <a:ext cx="1209751" cy="590620"/>
          </a:xfrm>
          <a:prstGeom prst="rect">
            <a:avLst/>
          </a:prstGeom>
        </p:spPr>
      </p:pic>
      <p:sp>
        <p:nvSpPr>
          <p:cNvPr id="4" name="Rectangle 3">
            <a:extLst>
              <a:ext uri="{FF2B5EF4-FFF2-40B4-BE49-F238E27FC236}">
                <a16:creationId xmlns:a16="http://schemas.microsoft.com/office/drawing/2014/main" id="{D5FC76CB-9A0A-475F-AD9F-B013185062B5}"/>
              </a:ext>
            </a:extLst>
          </p:cNvPr>
          <p:cNvSpPr/>
          <p:nvPr userDrawn="1"/>
        </p:nvSpPr>
        <p:spPr>
          <a:xfrm>
            <a:off x="9356641" y="6266200"/>
            <a:ext cx="1587422" cy="523220"/>
          </a:xfrm>
          <a:prstGeom prst="rect">
            <a:avLst/>
          </a:prstGeom>
        </p:spPr>
        <p:txBody>
          <a:bodyPr wrap="none">
            <a:spAutoFit/>
          </a:bodyPr>
          <a:lstStyle/>
          <a:p>
            <a:pPr algn="r"/>
            <a:r>
              <a:rPr lang="en-US" sz="1400" dirty="0">
                <a:solidFill>
                  <a:srgbClr val="003A5D"/>
                </a:solidFill>
              </a:rPr>
              <a:t>@</a:t>
            </a:r>
            <a:r>
              <a:rPr lang="en-US" sz="1400" dirty="0" err="1">
                <a:solidFill>
                  <a:srgbClr val="003A5D"/>
                </a:solidFill>
              </a:rPr>
              <a:t>Pop_Council</a:t>
            </a:r>
            <a:endParaRPr lang="en-US" sz="1400" dirty="0">
              <a:solidFill>
                <a:srgbClr val="003A5D"/>
              </a:solidFill>
            </a:endParaRPr>
          </a:p>
          <a:p>
            <a:pPr algn="r"/>
            <a:r>
              <a:rPr lang="en-US" sz="1400" dirty="0">
                <a:solidFill>
                  <a:srgbClr val="003A5D"/>
                </a:solidFill>
              </a:rPr>
              <a:t>@</a:t>
            </a:r>
            <a:r>
              <a:rPr lang="en-US" sz="1400" dirty="0" err="1">
                <a:solidFill>
                  <a:srgbClr val="003A5D"/>
                </a:solidFill>
              </a:rPr>
              <a:t>SanyuktaMathur</a:t>
            </a:r>
            <a:endParaRPr lang="en-US" sz="1400" dirty="0">
              <a:solidFill>
                <a:srgbClr val="003A5D"/>
              </a:solidFill>
            </a:endParaRPr>
          </a:p>
        </p:txBody>
      </p:sp>
      <p:cxnSp>
        <p:nvCxnSpPr>
          <p:cNvPr id="5" name="Straight Connector 4">
            <a:extLst>
              <a:ext uri="{FF2B5EF4-FFF2-40B4-BE49-F238E27FC236}">
                <a16:creationId xmlns:a16="http://schemas.microsoft.com/office/drawing/2014/main" id="{1F1CA68D-C4D7-46A9-B8E4-DA3420AC4888}"/>
              </a:ext>
            </a:extLst>
          </p:cNvPr>
          <p:cNvCxnSpPr/>
          <p:nvPr userDrawn="1"/>
        </p:nvCxnSpPr>
        <p:spPr>
          <a:xfrm>
            <a:off x="10906041" y="6359768"/>
            <a:ext cx="0" cy="381000"/>
          </a:xfrm>
          <a:prstGeom prst="line">
            <a:avLst/>
          </a:prstGeom>
          <a:ln>
            <a:solidFill>
              <a:srgbClr val="003A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418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6" name="Picture Placeholder 2"/>
          <p:cNvSpPr>
            <a:spLocks noGrp="1"/>
          </p:cNvSpPr>
          <p:nvPr>
            <p:ph type="pic" idx="1"/>
          </p:nvPr>
        </p:nvSpPr>
        <p:spPr>
          <a:xfrm>
            <a:off x="609600" y="1447800"/>
            <a:ext cx="53848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6197600" y="1447800"/>
            <a:ext cx="53848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2389717" y="4648200"/>
            <a:ext cx="73152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2806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3A5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030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without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447800"/>
            <a:ext cx="109728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0378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98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1F68164-8ADD-4DF7-B352-A1291E637DC8}" type="datetimeFigureOut">
              <a:rPr lang="en-US" smtClean="0"/>
              <a:t>7/21/2019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spTree>
    <p:extLst>
      <p:ext uri="{BB962C8B-B14F-4D97-AF65-F5344CB8AC3E}">
        <p14:creationId xmlns:p14="http://schemas.microsoft.com/office/powerpoint/2010/main" val="2033589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683" y="5147096"/>
            <a:ext cx="3802819" cy="1109472"/>
          </a:xfrm>
          <a:prstGeom prst="rect">
            <a:avLst/>
          </a:prstGeom>
        </p:spPr>
      </p:pic>
      <p:sp>
        <p:nvSpPr>
          <p:cNvPr id="10" name="Date Placeholder 1"/>
          <p:cNvSpPr>
            <a:spLocks noGrp="1"/>
          </p:cNvSpPr>
          <p:nvPr>
            <p:ph type="dt" sz="half" idx="10"/>
          </p:nvPr>
        </p:nvSpPr>
        <p:spPr>
          <a:xfrm>
            <a:off x="609600" y="6356351"/>
            <a:ext cx="2844800" cy="365125"/>
          </a:xfrm>
          <a:prstGeom prst="rect">
            <a:avLst/>
          </a:prstGeom>
        </p:spPr>
        <p:txBody>
          <a:bodyPr/>
          <a:lstStyle/>
          <a:p>
            <a:fld id="{E1F68164-8ADD-4DF7-B352-A1291E637DC8}" type="datetimeFigureOut">
              <a:rPr lang="en-US" smtClean="0"/>
              <a:t>7/21/2019</a:t>
            </a:fld>
            <a:endParaRPr lang="en-US"/>
          </a:p>
        </p:txBody>
      </p:sp>
      <p:sp>
        <p:nvSpPr>
          <p:cNvPr id="12"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15" name="Slide Number Placeholder 3"/>
          <p:cNvSpPr>
            <a:spLocks noGrp="1"/>
          </p:cNvSpPr>
          <p:nvPr>
            <p:ph type="sldNum" sz="quarter" idx="12"/>
          </p:nvPr>
        </p:nvSpPr>
        <p:spPr>
          <a:xfrm>
            <a:off x="8737600" y="6356351"/>
            <a:ext cx="2844800" cy="365125"/>
          </a:xfrm>
          <a:prstGeom prst="rect">
            <a:avLst/>
          </a:prstGeom>
        </p:spPr>
        <p:txBody>
          <a:bodyPr/>
          <a:lstStyle/>
          <a:p>
            <a:fld id="{0B2E788E-E38E-4124-BA2B-69C1A1EC2603}" type="slidenum">
              <a:rPr lang="en-US" smtClean="0"/>
              <a:t>‹#›</a:t>
            </a:fld>
            <a:endParaRPr lang="en-US"/>
          </a:p>
        </p:txBody>
      </p:sp>
      <p:sp>
        <p:nvSpPr>
          <p:cNvPr id="16" name="Rectangle 15"/>
          <p:cNvSpPr>
            <a:spLocks noChangeArrowheads="1"/>
          </p:cNvSpPr>
          <p:nvPr userDrawn="1"/>
        </p:nvSpPr>
        <p:spPr bwMode="auto">
          <a:xfrm>
            <a:off x="609600" y="1988909"/>
            <a:ext cx="1097280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400" b="0" i="0" u="none" strike="noStrike" cap="none" normalizeH="0" baseline="0" dirty="0">
                <a:ln>
                  <a:noFill/>
                </a:ln>
                <a:effectLst/>
                <a:latin typeface="Franklin Gothic Book" panose="020B0503020102020204" pitchFamily="34" charset="0"/>
                <a:ea typeface="Calibri" pitchFamily="34" charset="0"/>
                <a:cs typeface="Times New Roman" pitchFamily="18" charset="0"/>
              </a:rPr>
              <a:t>Project SOAR (Cooperative Agreement AID-OAA-A-14-00060) is made possible by the generous support of the American people through the President’s Emergency Plan for AIDS Relief (PEFPAR) and United States Agency for International Development (USAID). The contents of this presentation are the sole responsibility of Project SOAR and Population Council and do not necessarily reflect the views of USAID or the United States Government.</a:t>
            </a:r>
          </a:p>
          <a:p>
            <a:pPr lvl="0" fontAlgn="base">
              <a:spcBef>
                <a:spcPct val="0"/>
              </a:spcBef>
              <a:spcAft>
                <a:spcPct val="0"/>
              </a:spcAft>
            </a:pPr>
            <a:endParaRPr lang="en-US" altLang="en-US" sz="1400" dirty="0">
              <a:latin typeface="Franklin Gothic Book" panose="020B0503020102020204" pitchFamily="34" charset="0"/>
              <a:ea typeface="Calibri" pitchFamily="34" charset="0"/>
              <a:cs typeface="Times New Roman" pitchFamily="18" charset="0"/>
            </a:endParaRPr>
          </a:p>
          <a:p>
            <a:pPr lvl="0" fontAlgn="base">
              <a:spcBef>
                <a:spcPct val="0"/>
              </a:spcBef>
              <a:spcAft>
                <a:spcPct val="0"/>
              </a:spcAft>
            </a:pPr>
            <a:r>
              <a:rPr lang="en-US" altLang="en-US" sz="1400" dirty="0">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a:t>
            </a:r>
            <a:r>
              <a:rPr lang="en-US" altLang="en-US" sz="1400" baseline="0" dirty="0">
                <a:latin typeface="Franklin Gothic Book" panose="020B0503020102020204" pitchFamily="34" charset="0"/>
                <a:ea typeface="Calibri" pitchFamily="34" charset="0"/>
                <a:cs typeface="Times New Roman" pitchFamily="18" charset="0"/>
              </a:rPr>
              <a:t> </a:t>
            </a:r>
            <a:r>
              <a:rPr lang="en-US" altLang="en-US" sz="1400" dirty="0">
                <a:latin typeface="Franklin Gothic Book" panose="020B0503020102020204" pitchFamily="34" charset="0"/>
                <a:ea typeface="Calibri" pitchFamily="34" charset="0"/>
                <a:cs typeface="Times New Roman" pitchFamily="18" charset="0"/>
              </a:rPr>
              <a:t>Project SOAR will produce a large, multifaceted body of high-quality evidence to guide the planning and implementation of HIV and AIDS programs and policies. Led by the</a:t>
            </a:r>
            <a:r>
              <a:rPr lang="en-US" altLang="en-US" sz="1400" baseline="0" dirty="0">
                <a:latin typeface="Franklin Gothic Book" panose="020B0503020102020204" pitchFamily="34" charset="0"/>
                <a:ea typeface="Calibri" pitchFamily="34" charset="0"/>
                <a:cs typeface="Times New Roman" pitchFamily="18" charset="0"/>
              </a:rPr>
              <a:t> </a:t>
            </a:r>
            <a:r>
              <a:rPr lang="en-US" altLang="en-US" sz="1400" dirty="0">
                <a:latin typeface="Franklin Gothic Book" panose="020B0503020102020204" pitchFamily="34" charset="0"/>
                <a:ea typeface="Calibri" pitchFamily="34" charset="0"/>
                <a:cs typeface="Times New Roman" pitchFamily="18" charset="0"/>
              </a:rPr>
              <a:t>Population Council, Project SOAR is implemented in collaboration with </a:t>
            </a:r>
            <a:r>
              <a:rPr lang="en-US" altLang="en-US" sz="1400" dirty="0" err="1">
                <a:latin typeface="Franklin Gothic Book" panose="020B0503020102020204" pitchFamily="34" charset="0"/>
                <a:ea typeface="Calibri" pitchFamily="34" charset="0"/>
                <a:cs typeface="Times New Roman" pitchFamily="18" charset="0"/>
              </a:rPr>
              <a:t>Avenir</a:t>
            </a:r>
            <a:r>
              <a:rPr lang="en-US" altLang="en-US" sz="1400" dirty="0">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endParaRPr kumimoji="0" lang="en-US" altLang="en-US" sz="1400" b="0" i="0" u="none" strike="noStrike" cap="none" normalizeH="0" baseline="0" dirty="0">
              <a:ln>
                <a:noFill/>
              </a:ln>
              <a:solidFill>
                <a:schemeClr val="tx2"/>
              </a:solidFill>
              <a:effectLst/>
              <a:latin typeface="Arial" pitchFamily="34" charset="0"/>
              <a:cs typeface="Arial" pitchFamily="34" charset="0"/>
            </a:endParaRPr>
          </a:p>
        </p:txBody>
      </p:sp>
      <p:sp>
        <p:nvSpPr>
          <p:cNvPr id="17" name="TextBox 16"/>
          <p:cNvSpPr txBox="1"/>
          <p:nvPr userDrawn="1"/>
        </p:nvSpPr>
        <p:spPr>
          <a:xfrm>
            <a:off x="609600" y="457201"/>
            <a:ext cx="10972803" cy="646331"/>
          </a:xfrm>
          <a:prstGeom prst="rect">
            <a:avLst/>
          </a:prstGeom>
          <a:noFill/>
        </p:spPr>
        <p:txBody>
          <a:bodyPr wrap="square" rtlCol="0">
            <a:spAutoFit/>
          </a:bodyPr>
          <a:lstStyle/>
          <a:p>
            <a:pPr algn="l"/>
            <a:r>
              <a:rPr lang="en-US" sz="3600" dirty="0">
                <a:solidFill>
                  <a:srgbClr val="003A5D"/>
                </a:solidFill>
                <a:latin typeface="Franklin Gothic Medium" panose="020B0603020102020204" pitchFamily="34" charset="0"/>
              </a:rPr>
              <a:t>Thank You</a:t>
            </a:r>
          </a:p>
        </p:txBody>
      </p:sp>
      <p:pic>
        <p:nvPicPr>
          <p:cNvPr id="20" name="Picture 1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283200" y="5181600"/>
            <a:ext cx="2072640" cy="9144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02624" y="5257800"/>
            <a:ext cx="2678176" cy="812480"/>
          </a:xfrm>
          <a:prstGeom prst="rect">
            <a:avLst/>
          </a:prstGeom>
        </p:spPr>
      </p:pic>
    </p:spTree>
    <p:extLst>
      <p:ext uri="{BB962C8B-B14F-4D97-AF65-F5344CB8AC3E}">
        <p14:creationId xmlns:p14="http://schemas.microsoft.com/office/powerpoint/2010/main" val="4155744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78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4938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938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651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5049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049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421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Tree>
    <p:extLst>
      <p:ext uri="{BB962C8B-B14F-4D97-AF65-F5344CB8AC3E}">
        <p14:creationId xmlns:p14="http://schemas.microsoft.com/office/powerpoint/2010/main" val="224629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lvl1pPr>
              <a:defRPr>
                <a:solidFill>
                  <a:srgbClr val="003A5D"/>
                </a:solidFill>
              </a:defRPr>
            </a:lvl1pPr>
          </a:lstStyle>
          <a:p>
            <a:r>
              <a:rPr lang="en-US"/>
              <a:t>Click to edit Master title style</a:t>
            </a:r>
            <a:endParaRPr lang="en-US" dirty="0"/>
          </a:p>
        </p:txBody>
      </p:sp>
      <p:sp>
        <p:nvSpPr>
          <p:cNvPr id="6" name="Picture Placeholder 2"/>
          <p:cNvSpPr>
            <a:spLocks noGrp="1"/>
          </p:cNvSpPr>
          <p:nvPr>
            <p:ph type="pic" idx="1"/>
          </p:nvPr>
        </p:nvSpPr>
        <p:spPr>
          <a:xfrm>
            <a:off x="609600" y="1447800"/>
            <a:ext cx="53848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0"/>
          </p:nvPr>
        </p:nvSpPr>
        <p:spPr>
          <a:xfrm>
            <a:off x="6197600" y="1447800"/>
            <a:ext cx="5384800" cy="30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2389717" y="4648200"/>
            <a:ext cx="7315200" cy="804862"/>
          </a:xfrm>
        </p:spPr>
        <p:txBody>
          <a:bodyPr>
            <a:normAutofit/>
          </a:bodyPr>
          <a:lstStyle>
            <a:lvl1pPr marL="0" indent="0" algn="l">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145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3A5D"/>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281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5.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4478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467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52" r:id="rId4"/>
    <p:sldLayoutId id="2147483653" r:id="rId5"/>
    <p:sldLayoutId id="2147483658" r:id="rId6"/>
    <p:sldLayoutId id="2147483654" r:id="rId7"/>
    <p:sldLayoutId id="2147483657" r:id="rId8"/>
    <p:sldLayoutId id="2147483668" r:id="rId9"/>
  </p:sldLayoutIdLst>
  <p:txStyles>
    <p:titleStyle>
      <a:lvl1pPr algn="l" defTabSz="914400" rtl="0" eaLnBrk="1" latinLnBrk="0" hangingPunct="1">
        <a:spcBef>
          <a:spcPct val="0"/>
        </a:spcBef>
        <a:buNone/>
        <a:defRPr sz="4400" b="0" kern="1200">
          <a:solidFill>
            <a:srgbClr val="003A5D"/>
          </a:solidFill>
          <a:latin typeface="+mj-lt"/>
          <a:ea typeface="+mj-ea"/>
          <a:cs typeface="+mj-cs"/>
        </a:defRPr>
      </a:lvl1pPr>
    </p:titleStyle>
    <p:bodyStyle>
      <a:lvl1pPr marL="342900" indent="-342900" algn="l" defTabSz="914400" rtl="0" eaLnBrk="1" latinLnBrk="0" hangingPunct="1">
        <a:spcBef>
          <a:spcPts val="18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0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76400"/>
            <a:ext cx="10972800"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0" r:id="rId1"/>
    <p:sldLayoutId id="214748367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6400" y="152400"/>
            <a:ext cx="3534331" cy="1295400"/>
          </a:xfrm>
          <a:prstGeom prst="rect">
            <a:avLst/>
          </a:prstGeom>
        </p:spPr>
      </p:pic>
      <p:cxnSp>
        <p:nvCxnSpPr>
          <p:cNvPr id="8" name="Straight Connector 7"/>
          <p:cNvCxnSpPr/>
          <p:nvPr userDrawn="1"/>
        </p:nvCxnSpPr>
        <p:spPr>
          <a:xfrm>
            <a:off x="609600" y="1371600"/>
            <a:ext cx="109728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12859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spcBef>
          <a:spcPct val="0"/>
        </a:spcBef>
        <a:buNone/>
        <a:defRPr sz="3200" b="0" kern="1200">
          <a:solidFill>
            <a:srgbClr val="003A5D"/>
          </a:solidFill>
          <a:latin typeface="+mj-lt"/>
          <a:ea typeface="+mj-ea"/>
          <a:cs typeface="+mj-cs"/>
        </a:defRPr>
      </a:lvl1pPr>
    </p:titleStyle>
    <p:bodyStyle>
      <a:lvl1pPr marL="342900" indent="-342900" algn="l" defTabSz="914400" rtl="0" eaLnBrk="1" latinLnBrk="0" hangingPunct="1">
        <a:spcBef>
          <a:spcPct val="20000"/>
        </a:spcBef>
        <a:buClr>
          <a:srgbClr val="6CC04A"/>
        </a:buClr>
        <a:buFont typeface="Arial" panose="020B0604020202020204" pitchFamily="34" charset="0"/>
        <a:buChar char="•"/>
        <a:defRPr sz="3200" kern="1200">
          <a:solidFill>
            <a:schemeClr val="bg2">
              <a:lumMod val="10000"/>
            </a:schemeClr>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2">
              <a:lumMod val="10000"/>
            </a:schemeClr>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2">
              <a:lumMod val="10000"/>
            </a:schemeClr>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2">
              <a:lumMod val="10000"/>
            </a:schemeClr>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5470" y="1786762"/>
            <a:ext cx="8980730" cy="1489839"/>
          </a:xfrm>
        </p:spPr>
        <p:txBody>
          <a:bodyPr>
            <a:normAutofit fontScale="90000"/>
          </a:bodyPr>
          <a:lstStyle/>
          <a:p>
            <a:r>
              <a:rPr lang="en-US" sz="4800" b="1" dirty="0" err="1"/>
              <a:t>P</a:t>
            </a:r>
            <a:r>
              <a:rPr lang="en-US" sz="4800" b="1" cap="none" dirty="0" err="1"/>
              <a:t>r</a:t>
            </a:r>
            <a:r>
              <a:rPr lang="en-US" sz="4800" b="1" dirty="0" err="1"/>
              <a:t>EP</a:t>
            </a:r>
            <a:r>
              <a:rPr lang="en-US" sz="4800" b="1" dirty="0"/>
              <a:t> </a:t>
            </a:r>
            <a:r>
              <a:rPr lang="en-US" sz="4900" b="1" cap="none" dirty="0"/>
              <a:t>for</a:t>
            </a:r>
            <a:r>
              <a:rPr lang="en-US" sz="4800" b="1" dirty="0"/>
              <a:t> AGYW: </a:t>
            </a:r>
            <a:br>
              <a:rPr lang="en-US" sz="4800" b="1" dirty="0"/>
            </a:br>
            <a:r>
              <a:rPr lang="en-US" sz="4800" b="1" cap="none" dirty="0"/>
              <a:t>How our research bolstered </a:t>
            </a:r>
            <a:r>
              <a:rPr lang="en-US" sz="4800" b="1" cap="none" dirty="0" err="1"/>
              <a:t>PrEP</a:t>
            </a:r>
            <a:r>
              <a:rPr lang="en-US" sz="4800" b="1" cap="none" dirty="0"/>
              <a:t> </a:t>
            </a:r>
            <a:br>
              <a:rPr lang="en-US" sz="4800" b="1" cap="none" dirty="0"/>
            </a:br>
            <a:r>
              <a:rPr lang="en-US" sz="4800" b="1" cap="none" dirty="0"/>
              <a:t>roll-out in Tanzania</a:t>
            </a:r>
            <a:r>
              <a:rPr lang="en-US" sz="4800" b="1" dirty="0"/>
              <a:t>?</a:t>
            </a:r>
          </a:p>
        </p:txBody>
      </p:sp>
      <p:sp>
        <p:nvSpPr>
          <p:cNvPr id="3" name="Subtitle 2">
            <a:extLst>
              <a:ext uri="{FF2B5EF4-FFF2-40B4-BE49-F238E27FC236}">
                <a16:creationId xmlns:a16="http://schemas.microsoft.com/office/drawing/2014/main" id="{0E787B64-F21A-4AEF-965D-905C96D0D027}"/>
              </a:ext>
            </a:extLst>
          </p:cNvPr>
          <p:cNvSpPr>
            <a:spLocks noGrp="1"/>
          </p:cNvSpPr>
          <p:nvPr>
            <p:ph type="subTitle" idx="1"/>
          </p:nvPr>
        </p:nvSpPr>
        <p:spPr>
          <a:xfrm>
            <a:off x="2705100" y="4038600"/>
            <a:ext cx="7962900" cy="2209800"/>
          </a:xfrm>
        </p:spPr>
        <p:txBody>
          <a:bodyPr>
            <a:normAutofit fontScale="85000" lnSpcReduction="20000"/>
          </a:bodyPr>
          <a:lstStyle/>
          <a:p>
            <a:r>
              <a:rPr lang="en-US" sz="2400" dirty="0"/>
              <a:t>Sanyukta Mathur, Nanlesta Pilgrim, Catherine </a:t>
            </a:r>
            <a:r>
              <a:rPr lang="en-US" sz="2400" dirty="0" err="1"/>
              <a:t>Kahabuka</a:t>
            </a:r>
            <a:r>
              <a:rPr lang="en-US" sz="2400" dirty="0"/>
              <a:t>, &amp; Neema Makyao</a:t>
            </a:r>
          </a:p>
          <a:p>
            <a:endParaRPr lang="en-US" sz="2400" dirty="0"/>
          </a:p>
          <a:p>
            <a:pPr>
              <a:spcBef>
                <a:spcPts val="600"/>
              </a:spcBef>
            </a:pPr>
            <a:r>
              <a:rPr lang="en-US" sz="2400" dirty="0"/>
              <a:t>Making evidence accessible and usable: meaningful engagement of communities, programs, and policymakers in HIV implementation science</a:t>
            </a:r>
          </a:p>
          <a:p>
            <a:pPr>
              <a:spcBef>
                <a:spcPts val="600"/>
              </a:spcBef>
            </a:pPr>
            <a:r>
              <a:rPr lang="en-US" sz="2400" dirty="0"/>
              <a:t>IAS2019, 21 July 2019</a:t>
            </a:r>
          </a:p>
          <a:p>
            <a:endParaRPr lang="en-US" sz="2400" dirty="0"/>
          </a:p>
        </p:txBody>
      </p:sp>
      <p:grpSp>
        <p:nvGrpSpPr>
          <p:cNvPr id="5" name="Group 4"/>
          <p:cNvGrpSpPr/>
          <p:nvPr/>
        </p:nvGrpSpPr>
        <p:grpSpPr>
          <a:xfrm>
            <a:off x="685800" y="1676400"/>
            <a:ext cx="1489840" cy="1489840"/>
            <a:chOff x="1295399" y="5013960"/>
            <a:chExt cx="1005840" cy="1005840"/>
          </a:xfrm>
        </p:grpSpPr>
        <p:grpSp>
          <p:nvGrpSpPr>
            <p:cNvPr id="6" name="Group 5"/>
            <p:cNvGrpSpPr/>
            <p:nvPr/>
          </p:nvGrpSpPr>
          <p:grpSpPr>
            <a:xfrm>
              <a:off x="1295399" y="5013960"/>
              <a:ext cx="1005840" cy="1005840"/>
              <a:chOff x="609600" y="1524000"/>
              <a:chExt cx="1371600" cy="1371600"/>
            </a:xfrm>
          </p:grpSpPr>
          <p:sp>
            <p:nvSpPr>
              <p:cNvPr id="8" name="Rectangle 356"/>
              <p:cNvSpPr>
                <a:spLocks noChangeArrowheads="1"/>
              </p:cNvSpPr>
              <p:nvPr/>
            </p:nvSpPr>
            <p:spPr bwMode="auto">
              <a:xfrm>
                <a:off x="609600" y="1524000"/>
                <a:ext cx="1371600" cy="1371600"/>
              </a:xfrm>
              <a:prstGeom prst="rect">
                <a:avLst/>
              </a:prstGeom>
              <a:solidFill>
                <a:srgbClr val="F47B1F"/>
              </a:solidFill>
              <a:ln w="38100">
                <a:noFill/>
                <a:miter lim="800000"/>
                <a:headEnd/>
                <a:tailEnd/>
              </a:ln>
            </p:spPr>
            <p:txBody>
              <a:bodyPr wrap="none" lIns="200290" tIns="100145" rIns="200290" bIns="100145" anchor="ctr"/>
              <a:lstStyle/>
              <a:p>
                <a:endParaRPr lang="en-US"/>
              </a:p>
            </p:txBody>
          </p:sp>
          <p:sp>
            <p:nvSpPr>
              <p:cNvPr id="9" name="Rectangle 8"/>
              <p:cNvSpPr/>
              <p:nvPr/>
            </p:nvSpPr>
            <p:spPr>
              <a:xfrm>
                <a:off x="1475427" y="2509837"/>
                <a:ext cx="91440" cy="152400"/>
              </a:xfrm>
              <a:prstGeom prst="rect">
                <a:avLst/>
              </a:prstGeom>
              <a:solidFill>
                <a:srgbClr val="F47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C:\Users\PCUser\AppData\Local\Microsoft\Windows\Temporary Internet Files\Content.IE5\YWUKLA94\Blue_pill_container_spilled_icon.svg[1].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390312" y="5219800"/>
              <a:ext cx="816015" cy="5941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8134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552"/>
          <a:stretch/>
        </p:blipFill>
        <p:spPr>
          <a:xfrm>
            <a:off x="410188" y="1077100"/>
            <a:ext cx="6524012" cy="5257800"/>
          </a:xfrm>
          <a:prstGeom prst="rect">
            <a:avLst/>
          </a:prstGeom>
        </p:spPr>
      </p:pic>
      <p:sp>
        <p:nvSpPr>
          <p:cNvPr id="2" name="Title 1"/>
          <p:cNvSpPr>
            <a:spLocks noGrp="1"/>
          </p:cNvSpPr>
          <p:nvPr>
            <p:ph type="title"/>
          </p:nvPr>
        </p:nvSpPr>
        <p:spPr>
          <a:xfrm>
            <a:off x="609600" y="266700"/>
            <a:ext cx="10972800" cy="1143000"/>
          </a:xfrm>
        </p:spPr>
        <p:txBody>
          <a:bodyPr>
            <a:normAutofit/>
          </a:bodyPr>
          <a:lstStyle/>
          <a:p>
            <a:r>
              <a:rPr lang="en-US" dirty="0"/>
              <a:t>Introducing </a:t>
            </a:r>
            <a:r>
              <a:rPr lang="en-US" dirty="0" err="1"/>
              <a:t>PrEP</a:t>
            </a:r>
            <a:r>
              <a:rPr lang="en-US" dirty="0"/>
              <a:t> for AGYW requires multi-level considerations</a:t>
            </a:r>
          </a:p>
        </p:txBody>
      </p:sp>
      <p:sp>
        <p:nvSpPr>
          <p:cNvPr id="4" name="TextBox 3"/>
          <p:cNvSpPr txBox="1"/>
          <p:nvPr/>
        </p:nvSpPr>
        <p:spPr>
          <a:xfrm>
            <a:off x="381000" y="6452800"/>
            <a:ext cx="9067800" cy="276999"/>
          </a:xfrm>
          <a:prstGeom prst="rect">
            <a:avLst/>
          </a:prstGeom>
          <a:noFill/>
        </p:spPr>
        <p:txBody>
          <a:bodyPr wrap="square" rtlCol="0">
            <a:spAutoFit/>
          </a:bodyPr>
          <a:lstStyle/>
          <a:p>
            <a:pPr>
              <a:defRPr/>
            </a:pPr>
            <a:r>
              <a:rPr lang="en-US" sz="1200" dirty="0">
                <a:solidFill>
                  <a:srgbClr val="333333"/>
                </a:solidFill>
                <a:latin typeface="Franklin Gothic Medium"/>
              </a:rPr>
              <a:t>Mathur, Pilgrim, and Pulerwitz. 2016. “</a:t>
            </a:r>
            <a:r>
              <a:rPr lang="en-US" sz="1200" dirty="0" err="1">
                <a:solidFill>
                  <a:srgbClr val="333333"/>
                </a:solidFill>
                <a:latin typeface="Franklin Gothic Medium"/>
              </a:rPr>
              <a:t>PrEP</a:t>
            </a:r>
            <a:r>
              <a:rPr lang="en-US" sz="1200" dirty="0">
                <a:solidFill>
                  <a:srgbClr val="333333"/>
                </a:solidFill>
                <a:latin typeface="Franklin Gothic Medium"/>
              </a:rPr>
              <a:t> introduction for adolescent girls &amp; young women,” </a:t>
            </a:r>
            <a:r>
              <a:rPr lang="en-US" sz="1200" i="1" dirty="0">
                <a:solidFill>
                  <a:srgbClr val="333333"/>
                </a:solidFill>
                <a:latin typeface="Franklin Gothic Medium"/>
              </a:rPr>
              <a:t>The Lancet HIV</a:t>
            </a:r>
            <a:r>
              <a:rPr lang="en-US" sz="1200" dirty="0">
                <a:solidFill>
                  <a:srgbClr val="333333"/>
                </a:solidFill>
                <a:latin typeface="Franklin Gothic Medium"/>
              </a:rPr>
              <a:t> 3(9): e406-e408. </a:t>
            </a:r>
          </a:p>
        </p:txBody>
      </p:sp>
      <p:graphicFrame>
        <p:nvGraphicFramePr>
          <p:cNvPr id="7" name="Diagram 6">
            <a:extLst>
              <a:ext uri="{FF2B5EF4-FFF2-40B4-BE49-F238E27FC236}">
                <a16:creationId xmlns:a16="http://schemas.microsoft.com/office/drawing/2014/main" id="{DE736B6A-1E8A-4740-ACD7-C91C8CB13DF6}"/>
              </a:ext>
            </a:extLst>
          </p:cNvPr>
          <p:cNvGraphicFramePr/>
          <p:nvPr>
            <p:extLst>
              <p:ext uri="{D42A27DB-BD31-4B8C-83A1-F6EECF244321}">
                <p14:modId xmlns:p14="http://schemas.microsoft.com/office/powerpoint/2010/main" val="922533886"/>
              </p:ext>
            </p:extLst>
          </p:nvPr>
        </p:nvGraphicFramePr>
        <p:xfrm>
          <a:off x="5916063" y="1339336"/>
          <a:ext cx="6524012" cy="4733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4347491"/>
      </p:ext>
    </p:extLst>
  </p:cSld>
  <p:clrMapOvr>
    <a:masterClrMapping/>
  </p:clrMapOvr>
  <mc:AlternateContent xmlns:mc="http://schemas.openxmlformats.org/markup-compatibility/2006" xmlns:p14="http://schemas.microsoft.com/office/powerpoint/2010/main">
    <mc:Choice Requires="p14">
      <p:transition spd="slow" p14:dur="175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considerations for </a:t>
            </a:r>
            <a:r>
              <a:rPr lang="en-US" dirty="0" err="1"/>
              <a:t>PrEP</a:t>
            </a:r>
            <a:r>
              <a:rPr lang="en-US" dirty="0"/>
              <a:t> introduction for AGYW</a:t>
            </a:r>
          </a:p>
        </p:txBody>
      </p:sp>
      <p:sp>
        <p:nvSpPr>
          <p:cNvPr id="4" name="Content Placeholder 3">
            <a:extLst>
              <a:ext uri="{FF2B5EF4-FFF2-40B4-BE49-F238E27FC236}">
                <a16:creationId xmlns:a16="http://schemas.microsoft.com/office/drawing/2014/main" id="{6772F771-F1BF-4B08-B31C-E99ABD74925B}"/>
              </a:ext>
            </a:extLst>
          </p:cNvPr>
          <p:cNvSpPr>
            <a:spLocks noGrp="1"/>
          </p:cNvSpPr>
          <p:nvPr>
            <p:ph idx="1"/>
          </p:nvPr>
        </p:nvSpPr>
        <p:spPr/>
        <p:txBody>
          <a:bodyPr/>
          <a:lstStyle/>
          <a:p>
            <a:endParaRPr lang="en-US" dirty="0"/>
          </a:p>
        </p:txBody>
      </p:sp>
      <p:sp>
        <p:nvSpPr>
          <p:cNvPr id="7" name="TextBox 6"/>
          <p:cNvSpPr txBox="1"/>
          <p:nvPr/>
        </p:nvSpPr>
        <p:spPr>
          <a:xfrm>
            <a:off x="2810741" y="3951929"/>
            <a:ext cx="7162800" cy="1005840"/>
          </a:xfrm>
          <a:prstGeom prst="rect">
            <a:avLst/>
          </a:prstGeom>
          <a:solidFill>
            <a:srgbClr val="6CC04A"/>
          </a:solidFill>
        </p:spPr>
        <p:txBody>
          <a:bodyPr wrap="square" rtlCol="0">
            <a:spAutoFit/>
          </a:bodyPr>
          <a:lstStyle/>
          <a:p>
            <a:pPr marL="685800" indent="-228600">
              <a:buFont typeface="Arial" panose="020B0604020202020204" pitchFamily="34" charset="0"/>
              <a:buChar char="•"/>
            </a:pPr>
            <a:r>
              <a:rPr lang="en-US" dirty="0">
                <a:solidFill>
                  <a:schemeClr val="bg1"/>
                </a:solidFill>
              </a:rPr>
              <a:t>Need information and strategies to support their daughters</a:t>
            </a:r>
          </a:p>
          <a:p>
            <a:pPr marL="685800" indent="-228600">
              <a:buFont typeface="Arial" panose="020B0604020202020204" pitchFamily="34" charset="0"/>
              <a:buChar char="•"/>
            </a:pPr>
            <a:r>
              <a:rPr lang="en-US" dirty="0">
                <a:solidFill>
                  <a:schemeClr val="bg1"/>
                </a:solidFill>
              </a:rPr>
              <a:t>Concerns about being seen as condoning sexual activity and stigma</a:t>
            </a:r>
          </a:p>
        </p:txBody>
      </p:sp>
      <p:sp>
        <p:nvSpPr>
          <p:cNvPr id="12" name="TextBox 11"/>
          <p:cNvSpPr txBox="1"/>
          <p:nvPr/>
        </p:nvSpPr>
        <p:spPr>
          <a:xfrm>
            <a:off x="2810741" y="5190747"/>
            <a:ext cx="7162800" cy="1005840"/>
          </a:xfrm>
          <a:prstGeom prst="rect">
            <a:avLst/>
          </a:prstGeom>
          <a:solidFill>
            <a:srgbClr val="003A5D"/>
          </a:solidFill>
        </p:spPr>
        <p:txBody>
          <a:bodyPr wrap="square" rtlCol="0">
            <a:spAutoFit/>
          </a:bodyPr>
          <a:lstStyle/>
          <a:p>
            <a:pPr marL="685800" indent="-228600">
              <a:buFont typeface="Arial" panose="020B0604020202020204" pitchFamily="34" charset="0"/>
              <a:buChar char="•"/>
            </a:pPr>
            <a:r>
              <a:rPr lang="en-US" dirty="0">
                <a:solidFill>
                  <a:schemeClr val="bg1"/>
                </a:solidFill>
              </a:rPr>
              <a:t>Attitudes toward adolescent girls sexuality, fear of behavioral disinhibition, short staffed, inadequate training on counseling strategies, stigma/condoning sexual activity</a:t>
            </a:r>
          </a:p>
        </p:txBody>
      </p:sp>
      <p:sp>
        <p:nvSpPr>
          <p:cNvPr id="17" name="TextBox 16"/>
          <p:cNvSpPr txBox="1"/>
          <p:nvPr/>
        </p:nvSpPr>
        <p:spPr>
          <a:xfrm>
            <a:off x="2810741" y="2667000"/>
            <a:ext cx="7162800" cy="1005840"/>
          </a:xfrm>
          <a:prstGeom prst="rect">
            <a:avLst/>
          </a:prstGeom>
          <a:solidFill>
            <a:srgbClr val="00A8E1"/>
          </a:solidFill>
        </p:spPr>
        <p:txBody>
          <a:bodyPr wrap="square" rtlCol="0" anchor="ctr">
            <a:spAutoFit/>
          </a:bodyPr>
          <a:lstStyle/>
          <a:p>
            <a:pPr marL="685800" indent="-228600">
              <a:buFont typeface="Arial" panose="020B0604020202020204" pitchFamily="34" charset="0"/>
              <a:buChar char="•"/>
            </a:pPr>
            <a:r>
              <a:rPr lang="en-US" dirty="0">
                <a:solidFill>
                  <a:schemeClr val="bg1"/>
                </a:solidFill>
              </a:rPr>
              <a:t>Inclusion in partner’s decision-making process &amp; education &amp; availability of </a:t>
            </a:r>
            <a:r>
              <a:rPr lang="en-US" dirty="0" err="1">
                <a:solidFill>
                  <a:schemeClr val="bg1"/>
                </a:solidFill>
              </a:rPr>
              <a:t>PrEP</a:t>
            </a:r>
            <a:r>
              <a:rPr lang="en-US" dirty="0">
                <a:solidFill>
                  <a:schemeClr val="bg1"/>
                </a:solidFill>
              </a:rPr>
              <a:t> for themselves, cover use by AGYW could lead to mistrust in relationships</a:t>
            </a:r>
          </a:p>
        </p:txBody>
      </p:sp>
      <p:sp>
        <p:nvSpPr>
          <p:cNvPr id="22" name="TextBox 21"/>
          <p:cNvSpPr txBox="1"/>
          <p:nvPr/>
        </p:nvSpPr>
        <p:spPr>
          <a:xfrm>
            <a:off x="2810741" y="1402080"/>
            <a:ext cx="7162800" cy="1005840"/>
          </a:xfrm>
          <a:prstGeom prst="rect">
            <a:avLst/>
          </a:prstGeom>
          <a:solidFill>
            <a:srgbClr val="F47B1F"/>
          </a:solidFill>
        </p:spPr>
        <p:txBody>
          <a:bodyPr wrap="square" rtlCol="0" anchor="ctr">
            <a:spAutoFit/>
          </a:bodyPr>
          <a:lstStyle/>
          <a:p>
            <a:pPr marL="746125" indent="-284163">
              <a:buClr>
                <a:schemeClr val="bg1"/>
              </a:buClr>
              <a:buFont typeface="Arial" panose="020B0604020202020204" pitchFamily="34" charset="0"/>
              <a:buChar char="•"/>
            </a:pPr>
            <a:r>
              <a:rPr lang="en-US" dirty="0">
                <a:solidFill>
                  <a:schemeClr val="bg1"/>
                </a:solidFill>
              </a:rPr>
              <a:t>Concern about side effects &amp; impact on fertility, cost &amp; frequent HIV testing, HIV &amp; sexuality–related stigma</a:t>
            </a:r>
          </a:p>
        </p:txBody>
      </p:sp>
      <p:grpSp>
        <p:nvGrpSpPr>
          <p:cNvPr id="14" name="Group 13"/>
          <p:cNvGrpSpPr/>
          <p:nvPr/>
        </p:nvGrpSpPr>
        <p:grpSpPr>
          <a:xfrm>
            <a:off x="1981200" y="1295400"/>
            <a:ext cx="1216152" cy="1216152"/>
            <a:chOff x="533400" y="1371600"/>
            <a:chExt cx="1216152" cy="1216152"/>
          </a:xfrm>
        </p:grpSpPr>
        <p:sp>
          <p:nvSpPr>
            <p:cNvPr id="15" name="Oval 14"/>
            <p:cNvSpPr/>
            <p:nvPr/>
          </p:nvSpPr>
          <p:spPr>
            <a:xfrm>
              <a:off x="533400" y="1371600"/>
              <a:ext cx="1216152" cy="1216152"/>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874118" y="1447800"/>
              <a:ext cx="534717" cy="1088243"/>
            </a:xfrm>
            <a:prstGeom prst="rect">
              <a:avLst/>
            </a:prstGeom>
          </p:spPr>
        </p:pic>
      </p:grpSp>
      <p:grpSp>
        <p:nvGrpSpPr>
          <p:cNvPr id="19" name="Group 18"/>
          <p:cNvGrpSpPr/>
          <p:nvPr/>
        </p:nvGrpSpPr>
        <p:grpSpPr>
          <a:xfrm>
            <a:off x="1981200" y="2559204"/>
            <a:ext cx="1216152" cy="1216152"/>
            <a:chOff x="533400" y="2743200"/>
            <a:chExt cx="1216152" cy="1216152"/>
          </a:xfrm>
        </p:grpSpPr>
        <p:sp>
          <p:nvSpPr>
            <p:cNvPr id="24" name="Oval 23"/>
            <p:cNvSpPr/>
            <p:nvPr/>
          </p:nvSpPr>
          <p:spPr>
            <a:xfrm>
              <a:off x="533400" y="2743200"/>
              <a:ext cx="1216152" cy="1216152"/>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958945" y="2819400"/>
              <a:ext cx="347606" cy="1005840"/>
            </a:xfrm>
            <a:prstGeom prst="rect">
              <a:avLst/>
            </a:prstGeom>
          </p:spPr>
        </p:pic>
      </p:grpSp>
      <p:grpSp>
        <p:nvGrpSpPr>
          <p:cNvPr id="27" name="Group 26"/>
          <p:cNvGrpSpPr/>
          <p:nvPr/>
        </p:nvGrpSpPr>
        <p:grpSpPr>
          <a:xfrm>
            <a:off x="1981200" y="3833493"/>
            <a:ext cx="1216152" cy="1216152"/>
            <a:chOff x="533400" y="4114800"/>
            <a:chExt cx="1216152" cy="1216152"/>
          </a:xfrm>
        </p:grpSpPr>
        <p:sp>
          <p:nvSpPr>
            <p:cNvPr id="28" name="Oval 27"/>
            <p:cNvSpPr/>
            <p:nvPr/>
          </p:nvSpPr>
          <p:spPr>
            <a:xfrm>
              <a:off x="533400" y="4114800"/>
              <a:ext cx="1216152" cy="121615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641196" y="4332249"/>
              <a:ext cx="990600" cy="756586"/>
            </a:xfrm>
            <a:prstGeom prst="rect">
              <a:avLst/>
            </a:prstGeom>
          </p:spPr>
        </p:pic>
      </p:grpSp>
      <p:grpSp>
        <p:nvGrpSpPr>
          <p:cNvPr id="30" name="Group 29"/>
          <p:cNvGrpSpPr/>
          <p:nvPr/>
        </p:nvGrpSpPr>
        <p:grpSpPr>
          <a:xfrm>
            <a:off x="1981200" y="5108448"/>
            <a:ext cx="1216152" cy="1216152"/>
            <a:chOff x="4724400" y="4651248"/>
            <a:chExt cx="1216152" cy="1216152"/>
          </a:xfrm>
        </p:grpSpPr>
        <p:sp>
          <p:nvSpPr>
            <p:cNvPr id="31" name="Oval 30"/>
            <p:cNvSpPr/>
            <p:nvPr/>
          </p:nvSpPr>
          <p:spPr>
            <a:xfrm>
              <a:off x="4724400" y="4651248"/>
              <a:ext cx="1216152" cy="121615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6"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4919581" y="4801964"/>
              <a:ext cx="825790" cy="914721"/>
            </a:xfrm>
            <a:prstGeom prst="rect">
              <a:avLst/>
            </a:prstGeom>
          </p:spPr>
        </p:pic>
      </p:grpSp>
    </p:spTree>
    <p:extLst>
      <p:ext uri="{BB962C8B-B14F-4D97-AF65-F5344CB8AC3E}">
        <p14:creationId xmlns:p14="http://schemas.microsoft.com/office/powerpoint/2010/main" val="35125456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815D68-C79E-4921-B5AB-E4ECF2E9BA3B}"/>
              </a:ext>
            </a:extLst>
          </p:cNvPr>
          <p:cNvSpPr>
            <a:spLocks noGrp="1"/>
          </p:cNvSpPr>
          <p:nvPr>
            <p:ph type="title"/>
          </p:nvPr>
        </p:nvSpPr>
        <p:spPr/>
        <p:txBody>
          <a:bodyPr>
            <a:normAutofit/>
          </a:bodyPr>
          <a:lstStyle/>
          <a:p>
            <a:r>
              <a:rPr lang="en-US" dirty="0"/>
              <a:t>Rapid results, country ownership, &amp; capacity sharing</a:t>
            </a:r>
          </a:p>
        </p:txBody>
      </p:sp>
      <p:sp>
        <p:nvSpPr>
          <p:cNvPr id="3" name="Content Placeholder 2">
            <a:extLst>
              <a:ext uri="{FF2B5EF4-FFF2-40B4-BE49-F238E27FC236}">
                <a16:creationId xmlns:a16="http://schemas.microsoft.com/office/drawing/2014/main" id="{8A011BC5-1C13-4372-86DE-4138C2D3F69A}"/>
              </a:ext>
            </a:extLst>
          </p:cNvPr>
          <p:cNvSpPr>
            <a:spLocks noGrp="1"/>
          </p:cNvSpPr>
          <p:nvPr>
            <p:ph sz="half" idx="1"/>
          </p:nvPr>
        </p:nvSpPr>
        <p:spPr/>
        <p:txBody>
          <a:bodyPr/>
          <a:lstStyle/>
          <a:p>
            <a:r>
              <a:rPr lang="en-US" dirty="0"/>
              <a:t>Development of a series </a:t>
            </a:r>
            <a:r>
              <a:rPr lang="en-US" dirty="0">
                <a:solidFill>
                  <a:schemeClr val="tx1"/>
                </a:solidFill>
              </a:rPr>
              <a:t>of </a:t>
            </a:r>
            <a:r>
              <a:rPr lang="en-US" dirty="0"/>
              <a:t> program and policy</a:t>
            </a:r>
            <a:r>
              <a:rPr lang="en-US" dirty="0">
                <a:solidFill>
                  <a:srgbClr val="FF0000"/>
                </a:solidFill>
              </a:rPr>
              <a:t>-</a:t>
            </a:r>
            <a:r>
              <a:rPr lang="en-US" dirty="0"/>
              <a:t>oriented research briefs </a:t>
            </a:r>
          </a:p>
          <a:p>
            <a:pPr lvl="1"/>
            <a:r>
              <a:rPr lang="en-US" dirty="0"/>
              <a:t>Being used by USAID, CDC, </a:t>
            </a:r>
            <a:r>
              <a:rPr lang="en-US" dirty="0" err="1"/>
              <a:t>MoH</a:t>
            </a:r>
            <a:r>
              <a:rPr lang="en-US" dirty="0"/>
              <a:t> for advocacy and </a:t>
            </a:r>
            <a:r>
              <a:rPr lang="en-US" dirty="0" err="1"/>
              <a:t>PrEP</a:t>
            </a:r>
            <a:r>
              <a:rPr lang="en-US" dirty="0"/>
              <a:t> planning </a:t>
            </a:r>
          </a:p>
          <a:p>
            <a:r>
              <a:rPr lang="en-US" dirty="0"/>
              <a:t>Dissemination event led by NACP (Nov. 2017)</a:t>
            </a:r>
          </a:p>
          <a:p>
            <a:pPr lvl="1"/>
            <a:r>
              <a:rPr lang="en-US" dirty="0"/>
              <a:t>Bringing together the right stakeholders</a:t>
            </a:r>
          </a:p>
          <a:p>
            <a:endParaRPr lang="en-US" dirty="0"/>
          </a:p>
        </p:txBody>
      </p:sp>
      <p:sp>
        <p:nvSpPr>
          <p:cNvPr id="2" name="Content Placeholder 1">
            <a:extLst>
              <a:ext uri="{FF2B5EF4-FFF2-40B4-BE49-F238E27FC236}">
                <a16:creationId xmlns:a16="http://schemas.microsoft.com/office/drawing/2014/main" id="{6856A944-A5A2-4384-AF95-EF7F94EB132F}"/>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7913FFF1-6F98-448C-8665-48CA6A0817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27"/>
          <a:stretch/>
        </p:blipFill>
        <p:spPr>
          <a:xfrm>
            <a:off x="6196811" y="1409700"/>
            <a:ext cx="5384800" cy="4240769"/>
          </a:xfrm>
          <a:prstGeom prst="rect">
            <a:avLst/>
          </a:prstGeom>
        </p:spPr>
      </p:pic>
      <p:sp>
        <p:nvSpPr>
          <p:cNvPr id="5" name="TextBox 4">
            <a:extLst>
              <a:ext uri="{FF2B5EF4-FFF2-40B4-BE49-F238E27FC236}">
                <a16:creationId xmlns:a16="http://schemas.microsoft.com/office/drawing/2014/main" id="{78D0E56C-2720-4EA3-879F-6FF1B5D34087}"/>
              </a:ext>
            </a:extLst>
          </p:cNvPr>
          <p:cNvSpPr txBox="1"/>
          <p:nvPr/>
        </p:nvSpPr>
        <p:spPr>
          <a:xfrm>
            <a:off x="6130833" y="5638800"/>
            <a:ext cx="5527767" cy="369332"/>
          </a:xfrm>
          <a:prstGeom prst="rect">
            <a:avLst/>
          </a:prstGeom>
          <a:noFill/>
        </p:spPr>
        <p:txBody>
          <a:bodyPr wrap="square" rtlCol="0">
            <a:spAutoFit/>
          </a:bodyPr>
          <a:lstStyle/>
          <a:p>
            <a:pPr algn="r"/>
            <a:r>
              <a:rPr lang="en-US" i="1" dirty="0">
                <a:solidFill>
                  <a:srgbClr val="6CC04A"/>
                </a:solidFill>
              </a:rPr>
              <a:t>Neema Makyao presents study results at AIDS2018</a:t>
            </a:r>
          </a:p>
        </p:txBody>
      </p:sp>
      <p:sp>
        <p:nvSpPr>
          <p:cNvPr id="8" name="Rectangle 7">
            <a:extLst>
              <a:ext uri="{FF2B5EF4-FFF2-40B4-BE49-F238E27FC236}">
                <a16:creationId xmlns:a16="http://schemas.microsoft.com/office/drawing/2014/main" id="{13767400-E9D8-468F-8D89-FEADBB2CFC27}"/>
              </a:ext>
            </a:extLst>
          </p:cNvPr>
          <p:cNvSpPr/>
          <p:nvPr/>
        </p:nvSpPr>
        <p:spPr>
          <a:xfrm>
            <a:off x="11501172" y="1356360"/>
            <a:ext cx="338554" cy="1179170"/>
          </a:xfrm>
          <a:prstGeom prst="rect">
            <a:avLst/>
          </a:prstGeom>
        </p:spPr>
        <p:txBody>
          <a:bodyPr vert="vert270" wrap="none">
            <a:spAutoFit/>
          </a:bodyPr>
          <a:lstStyle/>
          <a:p>
            <a:pPr algn="r">
              <a:spcBef>
                <a:spcPts val="600"/>
              </a:spcBef>
            </a:pPr>
            <a:r>
              <a:rPr lang="en-US" sz="1000" dirty="0">
                <a:latin typeface="Franklin Gothic Book" panose="020B0503020102020204" pitchFamily="34" charset="0"/>
              </a:rPr>
              <a:t>SANYUKTA MATHUR</a:t>
            </a:r>
          </a:p>
        </p:txBody>
      </p:sp>
    </p:spTree>
    <p:extLst>
      <p:ext uri="{BB962C8B-B14F-4D97-AF65-F5344CB8AC3E}">
        <p14:creationId xmlns:p14="http://schemas.microsoft.com/office/powerpoint/2010/main" val="1221120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3F21-0620-4F4B-9825-883B6137F63C}"/>
              </a:ext>
            </a:extLst>
          </p:cNvPr>
          <p:cNvSpPr>
            <a:spLocks noGrp="1"/>
          </p:cNvSpPr>
          <p:nvPr>
            <p:ph type="title"/>
          </p:nvPr>
        </p:nvSpPr>
        <p:spPr/>
        <p:txBody>
          <a:bodyPr/>
          <a:lstStyle/>
          <a:p>
            <a:r>
              <a:rPr lang="en-US" dirty="0"/>
              <a:t>Research impact/use</a:t>
            </a:r>
          </a:p>
        </p:txBody>
      </p:sp>
      <p:graphicFrame>
        <p:nvGraphicFramePr>
          <p:cNvPr id="10" name="Content Placeholder 3">
            <a:extLst>
              <a:ext uri="{FF2B5EF4-FFF2-40B4-BE49-F238E27FC236}">
                <a16:creationId xmlns:a16="http://schemas.microsoft.com/office/drawing/2014/main" id="{8CFD9D19-D057-4285-82B1-F3BB6C73DDBA}"/>
              </a:ext>
            </a:extLst>
          </p:cNvPr>
          <p:cNvGraphicFramePr>
            <a:graphicFrameLocks/>
          </p:cNvGraphicFramePr>
          <p:nvPr>
            <p:extLst>
              <p:ext uri="{D42A27DB-BD31-4B8C-83A1-F6EECF244321}">
                <p14:modId xmlns:p14="http://schemas.microsoft.com/office/powerpoint/2010/main" val="155104109"/>
              </p:ext>
            </p:extLst>
          </p:nvPr>
        </p:nvGraphicFramePr>
        <p:xfrm>
          <a:off x="609600" y="1349829"/>
          <a:ext cx="6438900" cy="547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peech Bubble: Rectangle with Corners Rounded 10">
            <a:extLst>
              <a:ext uri="{FF2B5EF4-FFF2-40B4-BE49-F238E27FC236}">
                <a16:creationId xmlns:a16="http://schemas.microsoft.com/office/drawing/2014/main" id="{C336CB29-70CA-467B-A213-0F46D87198C4}"/>
              </a:ext>
            </a:extLst>
          </p:cNvPr>
          <p:cNvSpPr/>
          <p:nvPr/>
        </p:nvSpPr>
        <p:spPr>
          <a:xfrm>
            <a:off x="7467600" y="1981200"/>
            <a:ext cx="4419600" cy="3371136"/>
          </a:xfrm>
          <a:prstGeom prst="wedgeRoundRectCallout">
            <a:avLst>
              <a:gd name="adj1" fmla="val -75915"/>
              <a:gd name="adj2" fmla="val -5800"/>
              <a:gd name="adj3" fmla="val 16667"/>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i="1" dirty="0"/>
              <a:t>…this formative assessment study and the way it was conducted is one of the main reasons the demonstration trials are now fully receiving the Ministry’s backing. </a:t>
            </a:r>
          </a:p>
          <a:p>
            <a:pPr algn="r"/>
            <a:r>
              <a:rPr lang="en-US" sz="2400" dirty="0"/>
              <a:t>—N. Makyao, NACP, Study co-PI, </a:t>
            </a:r>
            <a:r>
              <a:rPr lang="en-US" sz="2400" dirty="0" err="1"/>
              <a:t>Tz</a:t>
            </a:r>
            <a:r>
              <a:rPr lang="en-US" sz="2400" dirty="0"/>
              <a:t> </a:t>
            </a:r>
          </a:p>
        </p:txBody>
      </p:sp>
    </p:spTree>
    <p:extLst>
      <p:ext uri="{BB962C8B-B14F-4D97-AF65-F5344CB8AC3E}">
        <p14:creationId xmlns:p14="http://schemas.microsoft.com/office/powerpoint/2010/main" val="406053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A09961A-BD7F-4BF6-878E-435CB18D0C6F}"/>
              </a:ext>
            </a:extLst>
          </p:cNvPr>
          <p:cNvSpPr/>
          <p:nvPr/>
        </p:nvSpPr>
        <p:spPr>
          <a:xfrm>
            <a:off x="1066800" y="381000"/>
            <a:ext cx="10287000" cy="5486400"/>
          </a:xfrm>
          <a:prstGeom prst="wedgeRoundRectCallout">
            <a:avLst>
              <a:gd name="adj1" fmla="val -42538"/>
              <a:gd name="adj2" fmla="val 6138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20000"/>
              </a:lnSpc>
              <a:spcAft>
                <a:spcPts val="1800"/>
              </a:spcAft>
            </a:pPr>
            <a:r>
              <a:rPr lang="en-US" sz="2400" i="1" dirty="0"/>
              <a:t>We often encounter researchers who approach us for support of their research. Most often they want a letter of support and fail to engage us throughout the process or give us the results. We learn of the results after publication or not at all….</a:t>
            </a:r>
          </a:p>
          <a:p>
            <a:pPr>
              <a:lnSpc>
                <a:spcPct val="120000"/>
              </a:lnSpc>
              <a:spcAft>
                <a:spcPts val="1800"/>
              </a:spcAft>
            </a:pPr>
            <a:r>
              <a:rPr lang="en-US" sz="2400" i="1" dirty="0"/>
              <a:t>If researchers would work with governments more closely, we can improve the speed by which evidence informed policies and programming are made.</a:t>
            </a:r>
          </a:p>
          <a:p>
            <a:pPr algn="r"/>
            <a:r>
              <a:rPr lang="en-US" sz="2400" dirty="0"/>
              <a:t>		Neema Makyao, Study co-PI, NACP, Tanzania</a:t>
            </a:r>
          </a:p>
        </p:txBody>
      </p:sp>
    </p:spTree>
    <p:extLst>
      <p:ext uri="{BB962C8B-B14F-4D97-AF65-F5344CB8AC3E}">
        <p14:creationId xmlns:p14="http://schemas.microsoft.com/office/powerpoint/2010/main" val="247150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31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PrEP</a:t>
            </a:r>
            <a:r>
              <a:rPr lang="en-US" dirty="0"/>
              <a:t> introduction for adolescent girls and young women (AGYW)</a:t>
            </a:r>
          </a:p>
        </p:txBody>
      </p:sp>
      <p:sp>
        <p:nvSpPr>
          <p:cNvPr id="3" name="Content Placeholder 2"/>
          <p:cNvSpPr>
            <a:spLocks noGrp="1"/>
          </p:cNvSpPr>
          <p:nvPr>
            <p:ph idx="1"/>
          </p:nvPr>
        </p:nvSpPr>
        <p:spPr/>
        <p:txBody>
          <a:bodyPr>
            <a:noAutofit/>
          </a:bodyPr>
          <a:lstStyle/>
          <a:p>
            <a:r>
              <a:rPr lang="en-US" dirty="0" err="1"/>
              <a:t>PrEP</a:t>
            </a:r>
            <a:r>
              <a:rPr lang="en-US" dirty="0"/>
              <a:t> is a highly effective biomedical prevention technology</a:t>
            </a:r>
          </a:p>
          <a:p>
            <a:r>
              <a:rPr lang="en-US" dirty="0"/>
              <a:t>UNAIDS goal: 3 million </a:t>
            </a:r>
            <a:r>
              <a:rPr lang="en-US" dirty="0" err="1"/>
              <a:t>PrEP</a:t>
            </a:r>
            <a:r>
              <a:rPr lang="en-US" dirty="0"/>
              <a:t> users by 2020</a:t>
            </a:r>
          </a:p>
          <a:p>
            <a:pPr marL="342900" lvl="1" indent="0">
              <a:buNone/>
            </a:pPr>
            <a:r>
              <a:rPr lang="en-US" dirty="0"/>
              <a:t>(334,000+ current </a:t>
            </a:r>
            <a:r>
              <a:rPr lang="en-US" dirty="0" err="1"/>
              <a:t>PrEP</a:t>
            </a:r>
            <a:r>
              <a:rPr lang="en-US" dirty="0"/>
              <a:t> users*) </a:t>
            </a:r>
          </a:p>
          <a:p>
            <a:r>
              <a:rPr lang="en-US" dirty="0"/>
              <a:t>Daily oral </a:t>
            </a:r>
            <a:r>
              <a:rPr lang="en-US" dirty="0" err="1"/>
              <a:t>PrEP</a:t>
            </a:r>
            <a:r>
              <a:rPr lang="en-US" dirty="0"/>
              <a:t> roll-out underway, but with some mixed results</a:t>
            </a:r>
          </a:p>
          <a:p>
            <a:r>
              <a:rPr lang="en-US" dirty="0"/>
              <a:t>Countries need contextually-relevant information to help inform introduction &amp; rollout of </a:t>
            </a:r>
            <a:r>
              <a:rPr lang="en-US" dirty="0" err="1"/>
              <a:t>PrEP</a:t>
            </a:r>
            <a:r>
              <a:rPr lang="en-US" dirty="0"/>
              <a:t> for AGYW</a:t>
            </a:r>
          </a:p>
          <a:p>
            <a:pPr marL="342900" lvl="1" indent="0">
              <a:buNone/>
            </a:pPr>
            <a:endParaRPr lang="en-US" dirty="0"/>
          </a:p>
        </p:txBody>
      </p:sp>
      <p:sp>
        <p:nvSpPr>
          <p:cNvPr id="8" name="TextBox 7"/>
          <p:cNvSpPr txBox="1"/>
          <p:nvPr/>
        </p:nvSpPr>
        <p:spPr>
          <a:xfrm>
            <a:off x="304800" y="6477000"/>
            <a:ext cx="4477957" cy="276999"/>
          </a:xfrm>
          <a:prstGeom prst="rect">
            <a:avLst/>
          </a:prstGeom>
          <a:noFill/>
        </p:spPr>
        <p:txBody>
          <a:bodyPr wrap="none" rtlCol="0">
            <a:spAutoFit/>
          </a:bodyPr>
          <a:lstStyle/>
          <a:p>
            <a:pPr>
              <a:defRPr/>
            </a:pPr>
            <a:r>
              <a:rPr lang="en-US" sz="1200" dirty="0">
                <a:solidFill>
                  <a:srgbClr val="333333"/>
                </a:solidFill>
                <a:latin typeface="Franklin Gothic Medium"/>
              </a:rPr>
              <a:t>*https://www.avac.org/infographic/global-look-prep-introduction</a:t>
            </a:r>
          </a:p>
        </p:txBody>
      </p:sp>
    </p:spTree>
    <p:extLst>
      <p:ext uri="{BB962C8B-B14F-4D97-AF65-F5344CB8AC3E}">
        <p14:creationId xmlns:p14="http://schemas.microsoft.com/office/powerpoint/2010/main" val="822017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among AGYW in Tanzania</a:t>
            </a:r>
          </a:p>
        </p:txBody>
      </p:sp>
      <p:sp>
        <p:nvSpPr>
          <p:cNvPr id="3" name="Content Placeholder 2"/>
          <p:cNvSpPr>
            <a:spLocks noGrp="1"/>
          </p:cNvSpPr>
          <p:nvPr>
            <p:ph idx="1"/>
          </p:nvPr>
        </p:nvSpPr>
        <p:spPr>
          <a:xfrm>
            <a:off x="609600" y="1447800"/>
            <a:ext cx="7543800" cy="4800600"/>
          </a:xfrm>
        </p:spPr>
        <p:txBody>
          <a:bodyPr/>
          <a:lstStyle/>
          <a:p>
            <a:r>
              <a:rPr lang="en-US" dirty="0"/>
              <a:t>AGYW in Tanzania are at high risk of HIV. </a:t>
            </a:r>
          </a:p>
          <a:p>
            <a:pPr lvl="1"/>
            <a:r>
              <a:rPr lang="en-US" dirty="0"/>
              <a:t>HIV prevalence among adolescent girls aged 15–19 is 1.3% and among young women aged 20–24 it is 4.4%. </a:t>
            </a:r>
          </a:p>
          <a:p>
            <a:r>
              <a:rPr lang="en-US" dirty="0" err="1"/>
              <a:t>PrEP</a:t>
            </a:r>
            <a:r>
              <a:rPr lang="en-US" dirty="0"/>
              <a:t> has the potential to reduce HIV risk among AGYW, when taken as prescribed.</a:t>
            </a:r>
          </a:p>
          <a:p>
            <a:pPr lvl="1"/>
            <a:endParaRPr lang="en-US" dirty="0"/>
          </a:p>
          <a:p>
            <a:pPr lvl="1"/>
            <a:endParaRPr lang="en-US" dirty="0"/>
          </a:p>
        </p:txBody>
      </p:sp>
      <p:pic>
        <p:nvPicPr>
          <p:cNvPr id="5" name="Picture 4" descr="A person sitting in front of a brick building&#10;&#10;Description automatically generated">
            <a:extLst>
              <a:ext uri="{FF2B5EF4-FFF2-40B4-BE49-F238E27FC236}">
                <a16:creationId xmlns:a16="http://schemas.microsoft.com/office/drawing/2014/main" id="{AFC39808-E4C1-42EF-A3A7-0FDE14BE85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000"/>
          <a:stretch/>
        </p:blipFill>
        <p:spPr>
          <a:xfrm>
            <a:off x="8763000" y="13274"/>
            <a:ext cx="3429000" cy="6858000"/>
          </a:xfrm>
          <a:prstGeom prst="rect">
            <a:avLst/>
          </a:prstGeom>
        </p:spPr>
      </p:pic>
      <p:sp>
        <p:nvSpPr>
          <p:cNvPr id="6" name="Rectangle 5">
            <a:extLst>
              <a:ext uri="{FF2B5EF4-FFF2-40B4-BE49-F238E27FC236}">
                <a16:creationId xmlns:a16="http://schemas.microsoft.com/office/drawing/2014/main" id="{412C67C2-176A-4610-B106-6FFBAA618B9C}"/>
              </a:ext>
            </a:extLst>
          </p:cNvPr>
          <p:cNvSpPr/>
          <p:nvPr/>
        </p:nvSpPr>
        <p:spPr>
          <a:xfrm>
            <a:off x="2743200" y="5670945"/>
            <a:ext cx="6096000" cy="1200329"/>
          </a:xfrm>
          <a:prstGeom prst="rect">
            <a:avLst/>
          </a:prstGeom>
        </p:spPr>
        <p:txBody>
          <a:bodyPr>
            <a:spAutoFit/>
          </a:bodyPr>
          <a:lstStyle/>
          <a:p>
            <a:endParaRPr lang="en-US" sz="3600" dirty="0">
              <a:solidFill>
                <a:srgbClr val="000000"/>
              </a:solidFill>
              <a:latin typeface="Franklin Gothic Book" panose="020B0503020102020204" pitchFamily="34" charset="0"/>
            </a:endParaRPr>
          </a:p>
          <a:p>
            <a:pPr algn="r"/>
            <a:r>
              <a:rPr lang="en-US" sz="3600" dirty="0">
                <a:solidFill>
                  <a:srgbClr val="000000"/>
                </a:solidFill>
                <a:latin typeface="Franklin Gothic Book" panose="020B0503020102020204" pitchFamily="34" charset="0"/>
              </a:rPr>
              <a:t> </a:t>
            </a:r>
            <a:r>
              <a:rPr lang="en-US" sz="800" dirty="0">
                <a:solidFill>
                  <a:srgbClr val="000000"/>
                </a:solidFill>
                <a:latin typeface="Franklin Gothic Book" panose="020B0503020102020204" pitchFamily="34" charset="0"/>
              </a:rPr>
              <a:t>JOHN HEALEY PHOTOGRAPHY </a:t>
            </a:r>
            <a:endParaRPr lang="en-US" dirty="0"/>
          </a:p>
        </p:txBody>
      </p:sp>
    </p:spTree>
    <p:extLst>
      <p:ext uri="{BB962C8B-B14F-4D97-AF65-F5344CB8AC3E}">
        <p14:creationId xmlns:p14="http://schemas.microsoft.com/office/powerpoint/2010/main" val="2395656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objectives</a:t>
            </a:r>
          </a:p>
        </p:txBody>
      </p:sp>
      <p:sp>
        <p:nvSpPr>
          <p:cNvPr id="3" name="Content Placeholder 2"/>
          <p:cNvSpPr>
            <a:spLocks noGrp="1"/>
          </p:cNvSpPr>
          <p:nvPr>
            <p:ph idx="1"/>
          </p:nvPr>
        </p:nvSpPr>
        <p:spPr>
          <a:xfrm>
            <a:off x="609600" y="1447800"/>
            <a:ext cx="6934200" cy="4800600"/>
          </a:xfrm>
        </p:spPr>
        <p:txBody>
          <a:bodyPr>
            <a:normAutofit/>
          </a:bodyPr>
          <a:lstStyle/>
          <a:p>
            <a:pPr marL="457200" indent="-457200">
              <a:buFont typeface="+mj-lt"/>
              <a:buAutoNum type="arabicPeriod"/>
            </a:pPr>
            <a:r>
              <a:rPr lang="en-US" dirty="0"/>
              <a:t>Assess the acceptability of </a:t>
            </a:r>
            <a:r>
              <a:rPr lang="en-US" dirty="0" err="1"/>
              <a:t>PrEP</a:t>
            </a:r>
            <a:r>
              <a:rPr lang="en-US" dirty="0"/>
              <a:t> among AGYW, their partners and parents, providers, and key community members</a:t>
            </a:r>
          </a:p>
          <a:p>
            <a:pPr marL="457200" indent="-457200">
              <a:buFont typeface="+mj-lt"/>
              <a:buAutoNum type="arabicPeriod"/>
            </a:pPr>
            <a:r>
              <a:rPr lang="en-US" dirty="0"/>
              <a:t>Identify key facilitators and barriers for </a:t>
            </a:r>
            <a:r>
              <a:rPr lang="en-US" dirty="0" err="1"/>
              <a:t>PrEP</a:t>
            </a:r>
            <a:r>
              <a:rPr lang="en-US" dirty="0"/>
              <a:t> introduction to AGYW</a:t>
            </a:r>
          </a:p>
          <a:p>
            <a:pPr marL="457200" indent="-457200">
              <a:buFont typeface="+mj-lt"/>
              <a:buAutoNum type="arabicPeriod"/>
            </a:pPr>
            <a:endParaRPr lang="en-US" dirty="0"/>
          </a:p>
        </p:txBody>
      </p:sp>
      <p:grpSp>
        <p:nvGrpSpPr>
          <p:cNvPr id="11" name="Group 10">
            <a:extLst>
              <a:ext uri="{FF2B5EF4-FFF2-40B4-BE49-F238E27FC236}">
                <a16:creationId xmlns:a16="http://schemas.microsoft.com/office/drawing/2014/main" id="{F04A2DEF-60DC-4E76-ADCE-1BE7A369FA08}"/>
              </a:ext>
            </a:extLst>
          </p:cNvPr>
          <p:cNvGrpSpPr/>
          <p:nvPr/>
        </p:nvGrpSpPr>
        <p:grpSpPr>
          <a:xfrm>
            <a:off x="7620000" y="1524000"/>
            <a:ext cx="4206240" cy="4206240"/>
            <a:chOff x="1295399" y="5013960"/>
            <a:chExt cx="1005840" cy="1005840"/>
          </a:xfrm>
        </p:grpSpPr>
        <p:grpSp>
          <p:nvGrpSpPr>
            <p:cNvPr id="12" name="Group 11">
              <a:extLst>
                <a:ext uri="{FF2B5EF4-FFF2-40B4-BE49-F238E27FC236}">
                  <a16:creationId xmlns:a16="http://schemas.microsoft.com/office/drawing/2014/main" id="{7F101EE1-D14A-407B-8F67-F93D622DED74}"/>
                </a:ext>
              </a:extLst>
            </p:cNvPr>
            <p:cNvGrpSpPr/>
            <p:nvPr/>
          </p:nvGrpSpPr>
          <p:grpSpPr>
            <a:xfrm>
              <a:off x="1295399" y="5013960"/>
              <a:ext cx="1005840" cy="1005840"/>
              <a:chOff x="609600" y="1524000"/>
              <a:chExt cx="1371600" cy="1371600"/>
            </a:xfrm>
          </p:grpSpPr>
          <p:sp>
            <p:nvSpPr>
              <p:cNvPr id="14" name="Rectangle 356">
                <a:extLst>
                  <a:ext uri="{FF2B5EF4-FFF2-40B4-BE49-F238E27FC236}">
                    <a16:creationId xmlns:a16="http://schemas.microsoft.com/office/drawing/2014/main" id="{B2F8FBA7-31B5-4E49-8B32-C5655293C2BE}"/>
                  </a:ext>
                </a:extLst>
              </p:cNvPr>
              <p:cNvSpPr>
                <a:spLocks noChangeArrowheads="1"/>
              </p:cNvSpPr>
              <p:nvPr/>
            </p:nvSpPr>
            <p:spPr bwMode="auto">
              <a:xfrm>
                <a:off x="609600" y="1524000"/>
                <a:ext cx="1371600" cy="1371600"/>
              </a:xfrm>
              <a:prstGeom prst="rect">
                <a:avLst/>
              </a:prstGeom>
              <a:solidFill>
                <a:srgbClr val="F47B1F"/>
              </a:solidFill>
              <a:ln w="38100">
                <a:noFill/>
                <a:miter lim="800000"/>
                <a:headEnd/>
                <a:tailEnd/>
              </a:ln>
            </p:spPr>
            <p:txBody>
              <a:bodyPr wrap="none" lIns="200290" tIns="100145" rIns="200290" bIns="100145" anchor="ctr"/>
              <a:lstStyle/>
              <a:p>
                <a:pPr>
                  <a:defRPr/>
                </a:pPr>
                <a:endParaRPr lang="en-US">
                  <a:solidFill>
                    <a:srgbClr val="333333"/>
                  </a:solidFill>
                  <a:latin typeface="Franklin Gothic Medium"/>
                </a:endParaRPr>
              </a:p>
            </p:txBody>
          </p:sp>
          <p:sp>
            <p:nvSpPr>
              <p:cNvPr id="15" name="Rectangle 14">
                <a:extLst>
                  <a:ext uri="{FF2B5EF4-FFF2-40B4-BE49-F238E27FC236}">
                    <a16:creationId xmlns:a16="http://schemas.microsoft.com/office/drawing/2014/main" id="{AC88274D-29AF-4225-8BD0-711B0C954EB9}"/>
                  </a:ext>
                </a:extLst>
              </p:cNvPr>
              <p:cNvSpPr/>
              <p:nvPr/>
            </p:nvSpPr>
            <p:spPr>
              <a:xfrm>
                <a:off x="1475427" y="2509837"/>
                <a:ext cx="91440" cy="152400"/>
              </a:xfrm>
              <a:prstGeom prst="rect">
                <a:avLst/>
              </a:prstGeom>
              <a:solidFill>
                <a:srgbClr val="F47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Franklin Gothic Medium"/>
                </a:endParaRPr>
              </a:p>
            </p:txBody>
          </p:sp>
        </p:grpSp>
        <p:pic>
          <p:nvPicPr>
            <p:cNvPr id="13" name="Picture 2" descr="C:\Users\PCUser\AppData\Local\Microsoft\Windows\Temporary Internet Files\Content.IE5\YWUKLA94\Blue_pill_container_spilled_icon.svg[1].png">
              <a:extLst>
                <a:ext uri="{FF2B5EF4-FFF2-40B4-BE49-F238E27FC236}">
                  <a16:creationId xmlns:a16="http://schemas.microsoft.com/office/drawing/2014/main" id="{3EF27181-C9EA-459B-BE77-0219EE6EB08B}"/>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390312" y="5219800"/>
              <a:ext cx="816015" cy="5941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4999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D5EB-6406-41A0-B2F5-7B652A85C1B1}"/>
              </a:ext>
            </a:extLst>
          </p:cNvPr>
          <p:cNvSpPr>
            <a:spLocks noGrp="1"/>
          </p:cNvSpPr>
          <p:nvPr>
            <p:ph type="title"/>
          </p:nvPr>
        </p:nvSpPr>
        <p:spPr/>
        <p:txBody>
          <a:bodyPr>
            <a:normAutofit/>
          </a:bodyPr>
          <a:lstStyle/>
          <a:p>
            <a:r>
              <a:rPr lang="en-US" dirty="0"/>
              <a:t>How was policy influenced?</a:t>
            </a:r>
          </a:p>
        </p:txBody>
      </p:sp>
      <p:sp>
        <p:nvSpPr>
          <p:cNvPr id="5" name="Content Placeholder 4">
            <a:extLst>
              <a:ext uri="{FF2B5EF4-FFF2-40B4-BE49-F238E27FC236}">
                <a16:creationId xmlns:a16="http://schemas.microsoft.com/office/drawing/2014/main" id="{C4D2F4EC-0EDF-4D40-B8A9-B6AF976434AC}"/>
              </a:ext>
            </a:extLst>
          </p:cNvPr>
          <p:cNvSpPr>
            <a:spLocks noGrp="1"/>
          </p:cNvSpPr>
          <p:nvPr>
            <p:ph idx="1"/>
          </p:nvPr>
        </p:nvSpPr>
        <p:spPr>
          <a:xfrm>
            <a:off x="609600" y="1447800"/>
            <a:ext cx="7010400" cy="4800600"/>
          </a:xfrm>
        </p:spPr>
        <p:txBody>
          <a:bodyPr/>
          <a:lstStyle/>
          <a:p>
            <a:pPr marL="514350" indent="-514350">
              <a:buFont typeface="+mj-lt"/>
              <a:buAutoNum type="arabicPeriod"/>
            </a:pPr>
            <a:r>
              <a:rPr lang="en-US" dirty="0"/>
              <a:t>Early &amp; continuous engagement of key stakeholders</a:t>
            </a:r>
          </a:p>
          <a:p>
            <a:pPr marL="514350" indent="-514350">
              <a:buFont typeface="+mj-lt"/>
              <a:buAutoNum type="arabicPeriod"/>
            </a:pPr>
            <a:r>
              <a:rPr lang="en-US" dirty="0"/>
              <a:t>Responsiveness</a:t>
            </a:r>
          </a:p>
          <a:p>
            <a:pPr marL="514350" indent="-514350">
              <a:buFont typeface="+mj-lt"/>
              <a:buAutoNum type="arabicPeriod"/>
            </a:pPr>
            <a:r>
              <a:rPr lang="en-US" dirty="0"/>
              <a:t>Rapid results </a:t>
            </a:r>
          </a:p>
          <a:p>
            <a:pPr marL="514350" indent="-514350">
              <a:buFont typeface="+mj-lt"/>
              <a:buAutoNum type="arabicPeriod"/>
            </a:pPr>
            <a:r>
              <a:rPr lang="en-US" dirty="0"/>
              <a:t>Country ownership </a:t>
            </a:r>
          </a:p>
          <a:p>
            <a:pPr marL="514350" indent="-514350">
              <a:buFont typeface="+mj-lt"/>
              <a:buAutoNum type="arabicPeriod"/>
            </a:pPr>
            <a:r>
              <a:rPr lang="en-US" dirty="0"/>
              <a:t>Capacity sharing</a:t>
            </a:r>
          </a:p>
        </p:txBody>
      </p:sp>
      <p:pic>
        <p:nvPicPr>
          <p:cNvPr id="4" name="Picture 3">
            <a:extLst>
              <a:ext uri="{FF2B5EF4-FFF2-40B4-BE49-F238E27FC236}">
                <a16:creationId xmlns:a16="http://schemas.microsoft.com/office/drawing/2014/main" id="{1AAF31EE-16A7-4E87-90EB-CF9DFFF8D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524000"/>
            <a:ext cx="3922776" cy="4384279"/>
          </a:xfrm>
          <a:prstGeom prst="rect">
            <a:avLst/>
          </a:prstGeom>
        </p:spPr>
      </p:pic>
    </p:spTree>
    <p:extLst>
      <p:ext uri="{BB962C8B-B14F-4D97-AF65-F5344CB8AC3E}">
        <p14:creationId xmlns:p14="http://schemas.microsoft.com/office/powerpoint/2010/main" val="1875913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&amp; continuous engagement of stakeholders</a:t>
            </a:r>
          </a:p>
        </p:txBody>
      </p:sp>
      <p:sp>
        <p:nvSpPr>
          <p:cNvPr id="3" name="Content Placeholder 2"/>
          <p:cNvSpPr>
            <a:spLocks noGrp="1"/>
          </p:cNvSpPr>
          <p:nvPr>
            <p:ph idx="1"/>
          </p:nvPr>
        </p:nvSpPr>
        <p:spPr>
          <a:xfrm>
            <a:off x="609600" y="1447800"/>
            <a:ext cx="7086600" cy="4800600"/>
          </a:xfrm>
        </p:spPr>
        <p:txBody>
          <a:bodyPr/>
          <a:lstStyle/>
          <a:p>
            <a:r>
              <a:rPr lang="en-US" dirty="0"/>
              <a:t>Engaged NACP during protocol development &amp; as Co-PI on the study </a:t>
            </a:r>
          </a:p>
          <a:p>
            <a:r>
              <a:rPr lang="en-US" dirty="0"/>
              <a:t>Engaged </a:t>
            </a:r>
            <a:r>
              <a:rPr lang="en-US" dirty="0" err="1"/>
              <a:t>Tz</a:t>
            </a:r>
            <a:r>
              <a:rPr lang="en-US" dirty="0"/>
              <a:t> govt &amp; other key stakeholders prior to study implementation via study initiation meeting (Feb. 2017)</a:t>
            </a:r>
          </a:p>
          <a:p>
            <a:r>
              <a:rPr lang="en-US" dirty="0"/>
              <a:t>Formation of research utilization committee</a:t>
            </a:r>
          </a:p>
          <a:p>
            <a:endParaRPr lang="en-US" dirty="0"/>
          </a:p>
          <a:p>
            <a:pPr lvl="1"/>
            <a:endParaRPr lang="en-US" dirty="0"/>
          </a:p>
          <a:p>
            <a:pPr lvl="2"/>
            <a:endParaRPr lang="en-US" dirty="0"/>
          </a:p>
          <a:p>
            <a:endParaRPr lang="en-US" dirty="0"/>
          </a:p>
        </p:txBody>
      </p:sp>
      <p:pic>
        <p:nvPicPr>
          <p:cNvPr id="5" name="Graphic 4" descr="Customer review">
            <a:extLst>
              <a:ext uri="{FF2B5EF4-FFF2-40B4-BE49-F238E27FC236}">
                <a16:creationId xmlns:a16="http://schemas.microsoft.com/office/drawing/2014/main" id="{65CD40AB-5117-405D-86AE-A2A0CB840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43800" y="1371600"/>
            <a:ext cx="4419600" cy="4419600"/>
          </a:xfrm>
          <a:prstGeom prst="rect">
            <a:avLst/>
          </a:prstGeom>
        </p:spPr>
      </p:pic>
    </p:spTree>
    <p:extLst>
      <p:ext uri="{BB962C8B-B14F-4D97-AF65-F5344CB8AC3E}">
        <p14:creationId xmlns:p14="http://schemas.microsoft.com/office/powerpoint/2010/main" val="3594212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the right people in the room</a:t>
            </a:r>
          </a:p>
        </p:txBody>
      </p:sp>
      <p:sp>
        <p:nvSpPr>
          <p:cNvPr id="3" name="Content Placeholder 2"/>
          <p:cNvSpPr>
            <a:spLocks noGrp="1"/>
          </p:cNvSpPr>
          <p:nvPr>
            <p:ph sz="half" idx="1"/>
          </p:nvPr>
        </p:nvSpPr>
        <p:spPr>
          <a:xfrm>
            <a:off x="609600" y="1493838"/>
            <a:ext cx="5384800" cy="2929681"/>
          </a:xfrm>
        </p:spPr>
        <p:txBody>
          <a:bodyPr>
            <a:normAutofit fontScale="77500" lnSpcReduction="20000"/>
          </a:bodyPr>
          <a:lstStyle/>
          <a:p>
            <a:r>
              <a:rPr lang="en-US" dirty="0"/>
              <a:t>Ministry of Health</a:t>
            </a:r>
          </a:p>
          <a:p>
            <a:pPr lvl="1"/>
            <a:r>
              <a:rPr lang="en-US" dirty="0"/>
              <a:t>Prime Minister Office Regional Administration and Local Government</a:t>
            </a:r>
          </a:p>
          <a:p>
            <a:pPr lvl="2"/>
            <a:r>
              <a:rPr lang="en-US" dirty="0"/>
              <a:t>Regional &amp; District Medical Officers</a:t>
            </a:r>
          </a:p>
          <a:p>
            <a:pPr lvl="2"/>
            <a:r>
              <a:rPr lang="en-US" dirty="0"/>
              <a:t>Regional &amp; District AIDS Control Coordinators</a:t>
            </a:r>
          </a:p>
          <a:p>
            <a:pPr lvl="2"/>
            <a:r>
              <a:rPr lang="en-US" dirty="0"/>
              <a:t>District Reproductive and Child Health Coordinators</a:t>
            </a:r>
          </a:p>
          <a:p>
            <a:pPr lvl="2"/>
            <a:r>
              <a:rPr lang="en-US" dirty="0"/>
              <a:t>HIV Testing Coordinators</a:t>
            </a:r>
          </a:p>
          <a:p>
            <a:pPr lvl="1"/>
            <a:r>
              <a:rPr lang="en-US" dirty="0"/>
              <a:t>TACAIDS</a:t>
            </a:r>
          </a:p>
          <a:p>
            <a:pPr lvl="1"/>
            <a:r>
              <a:rPr lang="en-US" dirty="0"/>
              <a:t>NIMR</a:t>
            </a:r>
          </a:p>
          <a:p>
            <a:pPr lvl="1"/>
            <a:r>
              <a:rPr lang="en-US" dirty="0"/>
              <a:t>HIV providers</a:t>
            </a:r>
          </a:p>
          <a:p>
            <a:pPr lvl="1"/>
            <a:endParaRPr lang="en-US" dirty="0"/>
          </a:p>
          <a:p>
            <a:pPr lvl="1"/>
            <a:endParaRPr lang="en-US" dirty="0"/>
          </a:p>
          <a:p>
            <a:pPr lvl="1"/>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DREAMS implementers</a:t>
            </a:r>
          </a:p>
          <a:p>
            <a:pPr lvl="1"/>
            <a:r>
              <a:rPr lang="en-US" dirty="0"/>
              <a:t>UCSF</a:t>
            </a:r>
          </a:p>
          <a:p>
            <a:pPr lvl="1"/>
            <a:r>
              <a:rPr lang="en-US" dirty="0" err="1"/>
              <a:t>Jhpiego</a:t>
            </a:r>
            <a:r>
              <a:rPr lang="en-US" dirty="0"/>
              <a:t> </a:t>
            </a:r>
          </a:p>
          <a:p>
            <a:pPr lvl="1"/>
            <a:r>
              <a:rPr lang="en-US" dirty="0"/>
              <a:t>SAUTI</a:t>
            </a:r>
          </a:p>
          <a:p>
            <a:pPr lvl="1"/>
            <a:r>
              <a:rPr lang="en-US" dirty="0"/>
              <a:t>Walter Reed</a:t>
            </a:r>
          </a:p>
          <a:p>
            <a:r>
              <a:rPr lang="en-US" dirty="0"/>
              <a:t>Community social organizations</a:t>
            </a:r>
          </a:p>
          <a:p>
            <a:pPr lvl="1"/>
            <a:r>
              <a:rPr lang="en-US" dirty="0"/>
              <a:t>Youth organizations</a:t>
            </a:r>
          </a:p>
          <a:p>
            <a:pPr lvl="1"/>
            <a:r>
              <a:rPr lang="en-US" dirty="0"/>
              <a:t>PLHIV organizations</a:t>
            </a:r>
          </a:p>
          <a:p>
            <a:r>
              <a:rPr lang="en-US" dirty="0"/>
              <a:t>Donors</a:t>
            </a:r>
          </a:p>
          <a:p>
            <a:pPr lvl="1"/>
            <a:r>
              <a:rPr lang="en-US" dirty="0"/>
              <a:t>CDC</a:t>
            </a:r>
          </a:p>
          <a:p>
            <a:pPr lvl="1"/>
            <a:r>
              <a:rPr lang="en-US" dirty="0"/>
              <a:t>Gates Foundation</a:t>
            </a:r>
          </a:p>
          <a:p>
            <a:pPr lvl="1"/>
            <a:endParaRPr lang="en-US" dirty="0"/>
          </a:p>
        </p:txBody>
      </p:sp>
      <p:pic>
        <p:nvPicPr>
          <p:cNvPr id="5" name="Picture 4">
            <a:extLst>
              <a:ext uri="{FF2B5EF4-FFF2-40B4-BE49-F238E27FC236}">
                <a16:creationId xmlns:a16="http://schemas.microsoft.com/office/drawing/2014/main" id="{07279C61-BC1D-483C-9F2D-79E7B0591F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125" b="24092"/>
          <a:stretch/>
        </p:blipFill>
        <p:spPr>
          <a:xfrm>
            <a:off x="0" y="4621958"/>
            <a:ext cx="6477000" cy="2236042"/>
          </a:xfrm>
          <a:prstGeom prst="rect">
            <a:avLst/>
          </a:prstGeom>
          <a:ln>
            <a:solidFill>
              <a:schemeClr val="bg1">
                <a:lumMod val="75000"/>
              </a:schemeClr>
            </a:solidFill>
          </a:ln>
        </p:spPr>
      </p:pic>
    </p:spTree>
    <p:extLst>
      <p:ext uri="{BB962C8B-B14F-4D97-AF65-F5344CB8AC3E}">
        <p14:creationId xmlns:p14="http://schemas.microsoft.com/office/powerpoint/2010/main" val="101068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5622E-D9FD-4D54-AB63-8FC7C789E6BC}"/>
              </a:ext>
            </a:extLst>
          </p:cNvPr>
          <p:cNvSpPr>
            <a:spLocks noGrp="1"/>
          </p:cNvSpPr>
          <p:nvPr>
            <p:ph type="title"/>
          </p:nvPr>
        </p:nvSpPr>
        <p:spPr/>
        <p:txBody>
          <a:bodyPr>
            <a:normAutofit/>
          </a:bodyPr>
          <a:lstStyle/>
          <a:p>
            <a:r>
              <a:rPr lang="en-US" dirty="0"/>
              <a:t>Responsive engagement </a:t>
            </a:r>
          </a:p>
        </p:txBody>
      </p:sp>
      <p:sp>
        <p:nvSpPr>
          <p:cNvPr id="6" name="Content Placeholder 5">
            <a:extLst>
              <a:ext uri="{FF2B5EF4-FFF2-40B4-BE49-F238E27FC236}">
                <a16:creationId xmlns:a16="http://schemas.microsoft.com/office/drawing/2014/main" id="{9883406C-1CB6-4CB7-AD2E-6F544FE0F28F}"/>
              </a:ext>
            </a:extLst>
          </p:cNvPr>
          <p:cNvSpPr>
            <a:spLocks noGrp="1"/>
          </p:cNvSpPr>
          <p:nvPr>
            <p:ph idx="1"/>
          </p:nvPr>
        </p:nvSpPr>
        <p:spPr>
          <a:xfrm>
            <a:off x="609600" y="1447800"/>
            <a:ext cx="8534400" cy="4800600"/>
          </a:xfrm>
        </p:spPr>
        <p:txBody>
          <a:bodyPr>
            <a:normAutofit lnSpcReduction="10000"/>
          </a:bodyPr>
          <a:lstStyle/>
          <a:p>
            <a:r>
              <a:rPr lang="en-US" dirty="0"/>
              <a:t>Revising study protocol</a:t>
            </a:r>
          </a:p>
          <a:p>
            <a:r>
              <a:rPr lang="en-US" dirty="0"/>
              <a:t>Frequent email exchanges with NACP &amp; PEPFAR</a:t>
            </a:r>
          </a:p>
          <a:p>
            <a:r>
              <a:rPr lang="en-US" dirty="0"/>
              <a:t>Monthly phone calls with NACP co-investigator for study planning</a:t>
            </a:r>
          </a:p>
          <a:p>
            <a:r>
              <a:rPr lang="en-US" dirty="0"/>
              <a:t>Vetting of study products before public release</a:t>
            </a:r>
          </a:p>
          <a:p>
            <a:r>
              <a:rPr lang="en-US" dirty="0"/>
              <a:t>Release of study products to RU committee members regularly</a:t>
            </a:r>
          </a:p>
          <a:p>
            <a:endParaRPr lang="en-US" dirty="0"/>
          </a:p>
        </p:txBody>
      </p:sp>
      <p:pic>
        <p:nvPicPr>
          <p:cNvPr id="7" name="Graphic 6" descr="Receiver">
            <a:extLst>
              <a:ext uri="{FF2B5EF4-FFF2-40B4-BE49-F238E27FC236}">
                <a16:creationId xmlns:a16="http://schemas.microsoft.com/office/drawing/2014/main" id="{79D7BD31-006B-4F46-88C7-9B15278DE5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4600" y="2932587"/>
            <a:ext cx="1727961" cy="1727961"/>
          </a:xfrm>
          <a:prstGeom prst="rect">
            <a:avLst/>
          </a:prstGeom>
        </p:spPr>
      </p:pic>
      <p:pic>
        <p:nvPicPr>
          <p:cNvPr id="9" name="Graphic 8" descr="Email">
            <a:extLst>
              <a:ext uri="{FF2B5EF4-FFF2-40B4-BE49-F238E27FC236}">
                <a16:creationId xmlns:a16="http://schemas.microsoft.com/office/drawing/2014/main" id="{BE122FF4-B1EC-4831-812C-ED22596C87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5400" y="990600"/>
            <a:ext cx="1727961" cy="1727961"/>
          </a:xfrm>
          <a:prstGeom prst="rect">
            <a:avLst/>
          </a:prstGeom>
        </p:spPr>
      </p:pic>
      <p:pic>
        <p:nvPicPr>
          <p:cNvPr id="13" name="Graphic 12">
            <a:extLst>
              <a:ext uri="{FF2B5EF4-FFF2-40B4-BE49-F238E27FC236}">
                <a16:creationId xmlns:a16="http://schemas.microsoft.com/office/drawing/2014/main" id="{1B2F4E93-2214-46B2-B573-B31AA2BAF7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4000" y="4668414"/>
            <a:ext cx="1727961" cy="1727961"/>
          </a:xfrm>
          <a:prstGeom prst="rect">
            <a:avLst/>
          </a:prstGeom>
        </p:spPr>
      </p:pic>
    </p:spTree>
    <p:extLst>
      <p:ext uri="{BB962C8B-B14F-4D97-AF65-F5344CB8AC3E}">
        <p14:creationId xmlns:p14="http://schemas.microsoft.com/office/powerpoint/2010/main" val="428246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collection: March-June 2017</a:t>
            </a:r>
          </a:p>
        </p:txBody>
      </p:sp>
      <p:sp>
        <p:nvSpPr>
          <p:cNvPr id="4" name="TextBox 3">
            <a:extLst>
              <a:ext uri="{FF2B5EF4-FFF2-40B4-BE49-F238E27FC236}">
                <a16:creationId xmlns:a16="http://schemas.microsoft.com/office/drawing/2014/main" id="{DE3EF56A-8BE3-49FF-AFD9-6BD61894397C}"/>
              </a:ext>
            </a:extLst>
          </p:cNvPr>
          <p:cNvSpPr txBox="1"/>
          <p:nvPr/>
        </p:nvSpPr>
        <p:spPr>
          <a:xfrm>
            <a:off x="228600" y="6581001"/>
            <a:ext cx="4731552" cy="276999"/>
          </a:xfrm>
          <a:prstGeom prst="rect">
            <a:avLst/>
          </a:prstGeom>
          <a:noFill/>
        </p:spPr>
        <p:txBody>
          <a:bodyPr wrap="none" rtlCol="0">
            <a:spAutoFit/>
          </a:bodyPr>
          <a:lstStyle/>
          <a:p>
            <a:pPr algn="r">
              <a:defRPr/>
            </a:pPr>
            <a:r>
              <a:rPr lang="en-US" sz="1200" dirty="0">
                <a:solidFill>
                  <a:srgbClr val="333333"/>
                </a:solidFill>
                <a:latin typeface="Franklin Gothic Medium"/>
              </a:rPr>
              <a:t>*Male partners of AGYW in the community; not those of study AGYW </a:t>
            </a:r>
          </a:p>
        </p:txBody>
      </p:sp>
      <p:graphicFrame>
        <p:nvGraphicFramePr>
          <p:cNvPr id="3" name="Diagram 2">
            <a:extLst>
              <a:ext uri="{FF2B5EF4-FFF2-40B4-BE49-F238E27FC236}">
                <a16:creationId xmlns:a16="http://schemas.microsoft.com/office/drawing/2014/main" id="{3FD073E5-200A-4ADF-875C-A2B75F694CAD}"/>
              </a:ext>
            </a:extLst>
          </p:cNvPr>
          <p:cNvGraphicFramePr/>
          <p:nvPr>
            <p:extLst>
              <p:ext uri="{D42A27DB-BD31-4B8C-83A1-F6EECF244321}">
                <p14:modId xmlns:p14="http://schemas.microsoft.com/office/powerpoint/2010/main" val="3646232467"/>
              </p:ext>
            </p:extLst>
          </p:nvPr>
        </p:nvGraphicFramePr>
        <p:xfrm>
          <a:off x="1828800" y="1219200"/>
          <a:ext cx="8610601"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5" name="Diagram 24">
            <a:extLst>
              <a:ext uri="{FF2B5EF4-FFF2-40B4-BE49-F238E27FC236}">
                <a16:creationId xmlns:a16="http://schemas.microsoft.com/office/drawing/2014/main" id="{4D0DCE25-0105-42FB-AA1F-95F4ADD02D3F}"/>
              </a:ext>
            </a:extLst>
          </p:cNvPr>
          <p:cNvGraphicFramePr/>
          <p:nvPr/>
        </p:nvGraphicFramePr>
        <p:xfrm>
          <a:off x="3352800" y="3987800"/>
          <a:ext cx="5943600" cy="226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Rectangle 4">
            <a:extLst>
              <a:ext uri="{FF2B5EF4-FFF2-40B4-BE49-F238E27FC236}">
                <a16:creationId xmlns:a16="http://schemas.microsoft.com/office/drawing/2014/main" id="{D34AE9A1-C383-403B-90F2-BAA69422C9FE}"/>
              </a:ext>
            </a:extLst>
          </p:cNvPr>
          <p:cNvSpPr/>
          <p:nvPr/>
        </p:nvSpPr>
        <p:spPr>
          <a:xfrm>
            <a:off x="609600" y="895290"/>
            <a:ext cx="5242339" cy="400110"/>
          </a:xfrm>
          <a:prstGeom prst="rect">
            <a:avLst/>
          </a:prstGeom>
        </p:spPr>
        <p:txBody>
          <a:bodyPr wrap="square">
            <a:spAutoFit/>
          </a:bodyPr>
          <a:lstStyle/>
          <a:p>
            <a:r>
              <a:rPr lang="en-US" sz="2000" dirty="0"/>
              <a:t>Study Sites: Dar es Salaam &amp; Mbeya</a:t>
            </a:r>
          </a:p>
        </p:txBody>
      </p:sp>
    </p:spTree>
    <p:extLst>
      <p:ext uri="{BB962C8B-B14F-4D97-AF65-F5344CB8AC3E}">
        <p14:creationId xmlns:p14="http://schemas.microsoft.com/office/powerpoint/2010/main" val="2888564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P webinar_31May_SM_7pm" id="{8BDD6D19-C9C0-473D-AE77-16B3BD9C621B}" vid="{D852884B-93C4-48C7-A678-18C2FDCF91BD}"/>
    </a:ext>
  </a:extLst>
</a:theme>
</file>

<file path=ppt/theme/theme2.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P webinar_31May_SM_7pm" id="{8BDD6D19-C9C0-473D-AE77-16B3BD9C621B}" vid="{2D77F667-F27F-4465-AE8A-3A0286676F5B}"/>
    </a:ext>
  </a:extLst>
</a:theme>
</file>

<file path=ppt/theme/theme3.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P webinar_31May_SM_7pm" id="{8BDD6D19-C9C0-473D-AE77-16B3BD9C621B}" vid="{3221B17A-CBA2-4383-9328-011DE0654C36}"/>
    </a:ext>
  </a:extLst>
</a:theme>
</file>

<file path=ppt/theme/theme4.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P webinar_31May_SM_7pm" id="{8BDD6D19-C9C0-473D-AE77-16B3BD9C621B}" vid="{B19D34A3-1BF4-41A7-A982-75D0775C4CE3}"/>
    </a:ext>
  </a:extLst>
</a:theme>
</file>

<file path=ppt/theme/theme5.xml><?xml version="1.0" encoding="utf-8"?>
<a:theme xmlns:a="http://schemas.openxmlformats.org/drawingml/2006/main" name="1_White background (Presentations, Handout)">
  <a:themeElements>
    <a:clrScheme name="NEW POPCOUNCIL">
      <a:dk1>
        <a:srgbClr val="333333"/>
      </a:dk1>
      <a:lt1>
        <a:srgbClr val="FFFFFF"/>
      </a:lt1>
      <a:dk2>
        <a:srgbClr val="333333"/>
      </a:dk2>
      <a:lt2>
        <a:srgbClr val="FFFFFF"/>
      </a:lt2>
      <a:accent1>
        <a:srgbClr val="6CC04A"/>
      </a:accent1>
      <a:accent2>
        <a:srgbClr val="033C5A"/>
      </a:accent2>
      <a:accent3>
        <a:srgbClr val="818284"/>
      </a:accent3>
      <a:accent4>
        <a:srgbClr val="00A7E0"/>
      </a:accent4>
      <a:accent5>
        <a:srgbClr val="F47B1F"/>
      </a:accent5>
      <a:accent6>
        <a:srgbClr val="A8D597"/>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PrEP webinar_31May_SM_7pm (002)</Template>
  <TotalTime>1178</TotalTime>
  <Words>1020</Words>
  <Application>Microsoft Office PowerPoint</Application>
  <PresentationFormat>Widescreen</PresentationFormat>
  <Paragraphs>134</Paragraphs>
  <Slides>15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Adobe Garamond Pro</vt:lpstr>
      <vt:lpstr>Arial</vt:lpstr>
      <vt:lpstr>Calibri</vt:lpstr>
      <vt:lpstr>Franklin Gothic Book</vt:lpstr>
      <vt:lpstr>Franklin Gothic Medium</vt:lpstr>
      <vt:lpstr>White background (Presentations, Handout)</vt:lpstr>
      <vt:lpstr>Dark background (Presentations)</vt:lpstr>
      <vt:lpstr>Overview slides</vt:lpstr>
      <vt:lpstr>Copyright and permissions</vt:lpstr>
      <vt:lpstr>1_White background (Presentations, Handout)</vt:lpstr>
      <vt:lpstr>PrEP for AGYW:  How our research bolstered PrEP  roll-out in Tanzania?</vt:lpstr>
      <vt:lpstr>PrEP introduction for adolescent girls and young women (AGYW)</vt:lpstr>
      <vt:lpstr>HIV among AGYW in Tanzania</vt:lpstr>
      <vt:lpstr>Study objectives</vt:lpstr>
      <vt:lpstr>How was policy influenced?</vt:lpstr>
      <vt:lpstr>Early &amp; continuous engagement of stakeholders</vt:lpstr>
      <vt:lpstr>Getting the right people in the room</vt:lpstr>
      <vt:lpstr>Responsive engagement </vt:lpstr>
      <vt:lpstr>Data collection: March-June 2017</vt:lpstr>
      <vt:lpstr>Introducing PrEP for AGYW requires multi-level considerations</vt:lpstr>
      <vt:lpstr>Key considerations for PrEP introduction for AGYW</vt:lpstr>
      <vt:lpstr>Rapid results, country ownership, &amp; capacity sharing</vt:lpstr>
      <vt:lpstr>Research impact/use</vt:lpstr>
      <vt:lpstr>PowerPoint Presentation</vt:lpstr>
      <vt:lpstr>PowerPoint Presentation</vt:lpstr>
    </vt:vector>
  </TitlesOfParts>
  <Company>PC-1DAG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evidence To guidE PrEP introduction  for Adolescent Girls and Young Women</dc:title>
  <dc:creator>Sanyukta Mathur</dc:creator>
  <cp:lastModifiedBy>Sherry Hutchinson</cp:lastModifiedBy>
  <cp:revision>178</cp:revision>
  <cp:lastPrinted>2019-05-28T21:40:47Z</cp:lastPrinted>
  <dcterms:created xsi:type="dcterms:W3CDTF">2016-06-01T02:25:42Z</dcterms:created>
  <dcterms:modified xsi:type="dcterms:W3CDTF">2019-07-21T15:50:14Z</dcterms:modified>
</cp:coreProperties>
</file>